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8.jpg" ContentType="image/jpeg"/>
  <Override PartName="/ppt/media/image29.jpg" ContentType="image/jpeg"/>
  <Override PartName="/ppt/media/image31.jpg" ContentType="image/jpeg"/>
  <Override PartName="/ppt/media/image32.jpg" ContentType="image/jpeg"/>
  <Override PartName="/ppt/media/image3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879" r:id="rId2"/>
    <p:sldId id="880" r:id="rId3"/>
    <p:sldId id="881" r:id="rId4"/>
    <p:sldId id="887" r:id="rId5"/>
    <p:sldId id="888" r:id="rId6"/>
    <p:sldId id="882" r:id="rId7"/>
    <p:sldId id="883" r:id="rId8"/>
    <p:sldId id="884" r:id="rId9"/>
    <p:sldId id="268" r:id="rId10"/>
    <p:sldId id="303" r:id="rId11"/>
    <p:sldId id="889" r:id="rId12"/>
    <p:sldId id="305" r:id="rId13"/>
    <p:sldId id="306" r:id="rId14"/>
    <p:sldId id="302" r:id="rId15"/>
    <p:sldId id="287" r:id="rId16"/>
    <p:sldId id="900" r:id="rId17"/>
    <p:sldId id="894" r:id="rId18"/>
    <p:sldId id="258" r:id="rId19"/>
    <p:sldId id="264" r:id="rId20"/>
    <p:sldId id="266" r:id="rId21"/>
    <p:sldId id="261" r:id="rId22"/>
    <p:sldId id="291" r:id="rId23"/>
    <p:sldId id="257" r:id="rId24"/>
    <p:sldId id="292" r:id="rId25"/>
    <p:sldId id="308" r:id="rId26"/>
    <p:sldId id="295" r:id="rId27"/>
    <p:sldId id="870" r:id="rId28"/>
    <p:sldId id="897" r:id="rId29"/>
    <p:sldId id="898" r:id="rId30"/>
    <p:sldId id="893" r:id="rId31"/>
    <p:sldId id="891" r:id="rId32"/>
    <p:sldId id="899" r:id="rId33"/>
    <p:sldId id="890" r:id="rId34"/>
    <p:sldId id="288" r:id="rId35"/>
    <p:sldId id="296" r:id="rId36"/>
    <p:sldId id="289" r:id="rId37"/>
    <p:sldId id="294" r:id="rId38"/>
    <p:sldId id="895" r:id="rId39"/>
    <p:sldId id="298" r:id="rId40"/>
    <p:sldId id="283" r:id="rId41"/>
    <p:sldId id="877" r:id="rId42"/>
    <p:sldId id="284" r:id="rId43"/>
    <p:sldId id="87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74" autoAdjust="0"/>
    <p:restoredTop sz="86381" autoAdjust="0"/>
  </p:normalViewPr>
  <p:slideViewPr>
    <p:cSldViewPr snapToGrid="0">
      <p:cViewPr>
        <p:scale>
          <a:sx n="50" d="100"/>
          <a:sy n="50" d="100"/>
        </p:scale>
        <p:origin x="1086" y="252"/>
      </p:cViewPr>
      <p:guideLst/>
    </p:cSldViewPr>
  </p:slideViewPr>
  <p:outlineViewPr>
    <p:cViewPr>
      <p:scale>
        <a:sx n="33" d="100"/>
        <a:sy n="33" d="100"/>
      </p:scale>
      <p:origin x="0" y="-23070"/>
    </p:cViewPr>
  </p:outlineViewPr>
  <p:notesTextViewPr>
    <p:cViewPr>
      <p:scale>
        <a:sx n="1" d="1"/>
        <a:sy n="1" d="1"/>
      </p:scale>
      <p:origin x="0" y="0"/>
    </p:cViewPr>
  </p:notesTextViewPr>
  <p:sorterViewPr>
    <p:cViewPr varScale="1">
      <p:scale>
        <a:sx n="1" d="1"/>
        <a:sy n="1" d="1"/>
      </p:scale>
      <p:origin x="0" y="-110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04DBF1-61BD-4357-8B01-79C5E739C4BE}" type="datetimeFigureOut">
              <a:rPr lang="en-US" smtClean="0"/>
              <a:t>9/25/2023</a:t>
            </a:fld>
            <a:endParaRPr lang="en-US"/>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FA103-1189-4841-9F07-FAE94B80F96E}" type="slidenum">
              <a:rPr lang="en-US" smtClean="0"/>
              <a:t>‹nº›</a:t>
            </a:fld>
            <a:endParaRPr lang="en-US"/>
          </a:p>
        </p:txBody>
      </p:sp>
    </p:spTree>
    <p:extLst>
      <p:ext uri="{BB962C8B-B14F-4D97-AF65-F5344CB8AC3E}">
        <p14:creationId xmlns:p14="http://schemas.microsoft.com/office/powerpoint/2010/main" val="2542269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4ADFA103-1189-4841-9F07-FAE94B80F96E}" type="slidenum">
              <a:rPr lang="en-US" smtClean="0"/>
              <a:t>11</a:t>
            </a:fld>
            <a:endParaRPr lang="en-US"/>
          </a:p>
        </p:txBody>
      </p:sp>
    </p:spTree>
    <p:extLst>
      <p:ext uri="{BB962C8B-B14F-4D97-AF65-F5344CB8AC3E}">
        <p14:creationId xmlns:p14="http://schemas.microsoft.com/office/powerpoint/2010/main" val="266030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a:extLst>
              <a:ext uri="{FF2B5EF4-FFF2-40B4-BE49-F238E27FC236}">
                <a16:creationId xmlns:a16="http://schemas.microsoft.com/office/drawing/2014/main" id="{7FAC8CC9-7C90-9126-CBA5-6FB3DBD8DF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ço Reservado para Anotações 2">
            <a:extLst>
              <a:ext uri="{FF2B5EF4-FFF2-40B4-BE49-F238E27FC236}">
                <a16:creationId xmlns:a16="http://schemas.microsoft.com/office/drawing/2014/main" id="{2A6F9936-D2B1-C9EF-681E-E108F4677C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Espaço Reservado para Número de Slide 3">
            <a:extLst>
              <a:ext uri="{FF2B5EF4-FFF2-40B4-BE49-F238E27FC236}">
                <a16:creationId xmlns:a16="http://schemas.microsoft.com/office/drawing/2014/main" id="{A23A869B-DD3A-6400-FDFD-94802FEE95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A9A3E6-137B-4399-B35A-E748E45E9AB7}" type="slidenum">
              <a:rPr lang="pt-BR" altLang="en-US" smtClean="0">
                <a:latin typeface="Calibri" panose="020F0502020204030204" pitchFamily="34" charset="0"/>
              </a:rPr>
              <a:pPr/>
              <a:t>15</a:t>
            </a:fld>
            <a:endParaRPr lang="pt-BR"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4ADFA103-1189-4841-9F07-FAE94B80F96E}" type="slidenum">
              <a:rPr lang="en-US" smtClean="0"/>
              <a:t>19</a:t>
            </a:fld>
            <a:endParaRPr lang="en-US"/>
          </a:p>
        </p:txBody>
      </p:sp>
    </p:spTree>
    <p:extLst>
      <p:ext uri="{BB962C8B-B14F-4D97-AF65-F5344CB8AC3E}">
        <p14:creationId xmlns:p14="http://schemas.microsoft.com/office/powerpoint/2010/main" val="1960442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797EBD-C9DF-C1BA-DA1E-184108BDE16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a:p>
        </p:txBody>
      </p:sp>
      <p:sp>
        <p:nvSpPr>
          <p:cNvPr id="3" name="Subtítulo 2">
            <a:extLst>
              <a:ext uri="{FF2B5EF4-FFF2-40B4-BE49-F238E27FC236}">
                <a16:creationId xmlns:a16="http://schemas.microsoft.com/office/drawing/2014/main" id="{B3FA7267-7868-CBA1-C0D2-AFDE01CB8A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4" name="Espaço Reservado para Data 3">
            <a:extLst>
              <a:ext uri="{FF2B5EF4-FFF2-40B4-BE49-F238E27FC236}">
                <a16:creationId xmlns:a16="http://schemas.microsoft.com/office/drawing/2014/main" id="{BBB63005-514D-965E-B2AC-A9A9F31A16E4}"/>
              </a:ext>
            </a:extLst>
          </p:cNvPr>
          <p:cNvSpPr>
            <a:spLocks noGrp="1"/>
          </p:cNvSpPr>
          <p:nvPr>
            <p:ph type="dt" sz="half" idx="10"/>
          </p:nvPr>
        </p:nvSpPr>
        <p:spPr/>
        <p:txBody>
          <a:bodyPr/>
          <a:lstStyle/>
          <a:p>
            <a:endParaRPr lang="en-US"/>
          </a:p>
        </p:txBody>
      </p:sp>
      <p:sp>
        <p:nvSpPr>
          <p:cNvPr id="5" name="Espaço Reservado para Rodapé 4">
            <a:extLst>
              <a:ext uri="{FF2B5EF4-FFF2-40B4-BE49-F238E27FC236}">
                <a16:creationId xmlns:a16="http://schemas.microsoft.com/office/drawing/2014/main" id="{537FC3AF-71A1-14F9-BE8E-35D32B61AE3A}"/>
              </a:ext>
            </a:extLst>
          </p:cNvPr>
          <p:cNvSpPr>
            <a:spLocks noGrp="1"/>
          </p:cNvSpPr>
          <p:nvPr>
            <p:ph type="ftr" sz="quarter" idx="11"/>
          </p:nvPr>
        </p:nvSpPr>
        <p:spPr/>
        <p:txBody>
          <a:bodyPr/>
          <a:lstStyle/>
          <a:p>
            <a:r>
              <a:rPr lang="en-US"/>
              <a:t>INSC 02-2023</a:t>
            </a:r>
          </a:p>
        </p:txBody>
      </p:sp>
      <p:sp>
        <p:nvSpPr>
          <p:cNvPr id="6" name="Espaço Reservado para Número de Slide 5">
            <a:extLst>
              <a:ext uri="{FF2B5EF4-FFF2-40B4-BE49-F238E27FC236}">
                <a16:creationId xmlns:a16="http://schemas.microsoft.com/office/drawing/2014/main" id="{B337E90C-374C-CD21-93A7-55E5C2B5C0B3}"/>
              </a:ext>
            </a:extLst>
          </p:cNvPr>
          <p:cNvSpPr>
            <a:spLocks noGrp="1"/>
          </p:cNvSpPr>
          <p:nvPr>
            <p:ph type="sldNum" sz="quarter" idx="12"/>
          </p:nvPr>
        </p:nvSpPr>
        <p:spPr/>
        <p:txBody>
          <a:bodyPr/>
          <a:lstStyle/>
          <a:p>
            <a:fld id="{C2B3F63C-79FA-4542-BCA9-FE5471B838F1}" type="slidenum">
              <a:rPr lang="en-US" smtClean="0"/>
              <a:t>‹nº›</a:t>
            </a:fld>
            <a:endParaRPr lang="en-US"/>
          </a:p>
        </p:txBody>
      </p:sp>
    </p:spTree>
    <p:extLst>
      <p:ext uri="{BB962C8B-B14F-4D97-AF65-F5344CB8AC3E}">
        <p14:creationId xmlns:p14="http://schemas.microsoft.com/office/powerpoint/2010/main" val="3576516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60A478-716E-2CBC-E48F-AD8AE0740BAF}"/>
              </a:ext>
            </a:extLst>
          </p:cNvPr>
          <p:cNvSpPr>
            <a:spLocks noGrp="1"/>
          </p:cNvSpPr>
          <p:nvPr>
            <p:ph type="title"/>
          </p:nvPr>
        </p:nvSpPr>
        <p:spPr/>
        <p:txBody>
          <a:bodyPr/>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C883007A-EF76-CE4D-6D99-C9D96A29A969}"/>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1C154D3D-2E35-B817-D723-BE27E8558383}"/>
              </a:ext>
            </a:extLst>
          </p:cNvPr>
          <p:cNvSpPr>
            <a:spLocks noGrp="1"/>
          </p:cNvSpPr>
          <p:nvPr>
            <p:ph type="dt" sz="half" idx="10"/>
          </p:nvPr>
        </p:nvSpPr>
        <p:spPr/>
        <p:txBody>
          <a:bodyPr/>
          <a:lstStyle/>
          <a:p>
            <a:endParaRPr lang="en-US"/>
          </a:p>
        </p:txBody>
      </p:sp>
      <p:sp>
        <p:nvSpPr>
          <p:cNvPr id="5" name="Espaço Reservado para Rodapé 4">
            <a:extLst>
              <a:ext uri="{FF2B5EF4-FFF2-40B4-BE49-F238E27FC236}">
                <a16:creationId xmlns:a16="http://schemas.microsoft.com/office/drawing/2014/main" id="{9F393EB8-734D-940D-04DB-E341CFF34B4C}"/>
              </a:ext>
            </a:extLst>
          </p:cNvPr>
          <p:cNvSpPr>
            <a:spLocks noGrp="1"/>
          </p:cNvSpPr>
          <p:nvPr>
            <p:ph type="ftr" sz="quarter" idx="11"/>
          </p:nvPr>
        </p:nvSpPr>
        <p:spPr/>
        <p:txBody>
          <a:bodyPr/>
          <a:lstStyle/>
          <a:p>
            <a:r>
              <a:rPr lang="en-US"/>
              <a:t>INSC 02-2023</a:t>
            </a:r>
          </a:p>
        </p:txBody>
      </p:sp>
      <p:sp>
        <p:nvSpPr>
          <p:cNvPr id="6" name="Espaço Reservado para Número de Slide 5">
            <a:extLst>
              <a:ext uri="{FF2B5EF4-FFF2-40B4-BE49-F238E27FC236}">
                <a16:creationId xmlns:a16="http://schemas.microsoft.com/office/drawing/2014/main" id="{0031A390-52B3-EB3F-E469-57534A1B20BC}"/>
              </a:ext>
            </a:extLst>
          </p:cNvPr>
          <p:cNvSpPr>
            <a:spLocks noGrp="1"/>
          </p:cNvSpPr>
          <p:nvPr>
            <p:ph type="sldNum" sz="quarter" idx="12"/>
          </p:nvPr>
        </p:nvSpPr>
        <p:spPr/>
        <p:txBody>
          <a:bodyPr/>
          <a:lstStyle/>
          <a:p>
            <a:fld id="{C2B3F63C-79FA-4542-BCA9-FE5471B838F1}" type="slidenum">
              <a:rPr lang="en-US" smtClean="0"/>
              <a:t>‹nº›</a:t>
            </a:fld>
            <a:endParaRPr lang="en-US"/>
          </a:p>
        </p:txBody>
      </p:sp>
    </p:spTree>
    <p:extLst>
      <p:ext uri="{BB962C8B-B14F-4D97-AF65-F5344CB8AC3E}">
        <p14:creationId xmlns:p14="http://schemas.microsoft.com/office/powerpoint/2010/main" val="1672876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F957351-E549-E695-E3B4-9CBFB065D199}"/>
              </a:ext>
            </a:extLst>
          </p:cNvPr>
          <p:cNvSpPr>
            <a:spLocks noGrp="1"/>
          </p:cNvSpPr>
          <p:nvPr>
            <p:ph type="title" orient="vert"/>
          </p:nvPr>
        </p:nvSpPr>
        <p:spPr>
          <a:xfrm>
            <a:off x="8724900" y="365125"/>
            <a:ext cx="2628900" cy="5811838"/>
          </a:xfrm>
        </p:spPr>
        <p:txBody>
          <a:bodyPr vert="eaVert"/>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8C7557EF-2C9B-2EEC-BAA6-BE2D4B204AF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97926255-80B6-62E6-BFA0-D9357B1D8EC6}"/>
              </a:ext>
            </a:extLst>
          </p:cNvPr>
          <p:cNvSpPr>
            <a:spLocks noGrp="1"/>
          </p:cNvSpPr>
          <p:nvPr>
            <p:ph type="dt" sz="half" idx="10"/>
          </p:nvPr>
        </p:nvSpPr>
        <p:spPr/>
        <p:txBody>
          <a:bodyPr/>
          <a:lstStyle/>
          <a:p>
            <a:endParaRPr lang="en-US"/>
          </a:p>
        </p:txBody>
      </p:sp>
      <p:sp>
        <p:nvSpPr>
          <p:cNvPr id="5" name="Espaço Reservado para Rodapé 4">
            <a:extLst>
              <a:ext uri="{FF2B5EF4-FFF2-40B4-BE49-F238E27FC236}">
                <a16:creationId xmlns:a16="http://schemas.microsoft.com/office/drawing/2014/main" id="{587287F6-BA66-C186-63CF-1FCAA4489819}"/>
              </a:ext>
            </a:extLst>
          </p:cNvPr>
          <p:cNvSpPr>
            <a:spLocks noGrp="1"/>
          </p:cNvSpPr>
          <p:nvPr>
            <p:ph type="ftr" sz="quarter" idx="11"/>
          </p:nvPr>
        </p:nvSpPr>
        <p:spPr/>
        <p:txBody>
          <a:bodyPr/>
          <a:lstStyle/>
          <a:p>
            <a:r>
              <a:rPr lang="en-US"/>
              <a:t>INSC 02-2023</a:t>
            </a:r>
          </a:p>
        </p:txBody>
      </p:sp>
      <p:sp>
        <p:nvSpPr>
          <p:cNvPr id="6" name="Espaço Reservado para Número de Slide 5">
            <a:extLst>
              <a:ext uri="{FF2B5EF4-FFF2-40B4-BE49-F238E27FC236}">
                <a16:creationId xmlns:a16="http://schemas.microsoft.com/office/drawing/2014/main" id="{DDAFD860-5313-B7DF-9EDD-33D654B896C7}"/>
              </a:ext>
            </a:extLst>
          </p:cNvPr>
          <p:cNvSpPr>
            <a:spLocks noGrp="1"/>
          </p:cNvSpPr>
          <p:nvPr>
            <p:ph type="sldNum" sz="quarter" idx="12"/>
          </p:nvPr>
        </p:nvSpPr>
        <p:spPr/>
        <p:txBody>
          <a:bodyPr/>
          <a:lstStyle/>
          <a:p>
            <a:fld id="{C2B3F63C-79FA-4542-BCA9-FE5471B838F1}" type="slidenum">
              <a:rPr lang="en-US" smtClean="0"/>
              <a:t>‹nº›</a:t>
            </a:fld>
            <a:endParaRPr lang="en-US"/>
          </a:p>
        </p:txBody>
      </p:sp>
    </p:spTree>
    <p:extLst>
      <p:ext uri="{BB962C8B-B14F-4D97-AF65-F5344CB8AC3E}">
        <p14:creationId xmlns:p14="http://schemas.microsoft.com/office/powerpoint/2010/main" val="2919031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oment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769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524473" y="1812852"/>
            <a:ext cx="7829327" cy="1325563"/>
          </a:xfrm>
        </p:spPr>
        <p:txBody>
          <a:bodyPr/>
          <a:lstStyle>
            <a:lvl1pPr algn="l">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r>
              <a:rPr lang="es-MX"/>
              <a:t>INSC 02-2023</a:t>
            </a:r>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cxnSp>
        <p:nvCxnSpPr>
          <p:cNvPr id="8" name="Straight Connector 7"/>
          <p:cNvCxnSpPr/>
          <p:nvPr userDrawn="1"/>
        </p:nvCxnSpPr>
        <p:spPr>
          <a:xfrm>
            <a:off x="3524473" y="3343609"/>
            <a:ext cx="8667527" cy="0"/>
          </a:xfrm>
          <a:prstGeom prst="line">
            <a:avLst/>
          </a:prstGeom>
          <a:ln w="19050">
            <a:solidFill>
              <a:srgbClr val="DEC9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861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9A108-4808-4D9F-5E33-F6049FEA7A92}"/>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EB09C5B1-CFCE-95A0-D080-ADE0D8686940}"/>
              </a:ext>
            </a:extLst>
          </p:cNvPr>
          <p:cNvSpPr>
            <a:spLocks noGrp="1"/>
          </p:cNvSpPr>
          <p:nvPr>
            <p:ph idx="1"/>
          </p:nvPr>
        </p:nvSpPr>
        <p:spPr/>
        <p:txBody>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34" name="Espaço Reservado para Data 33">
            <a:extLst>
              <a:ext uri="{FF2B5EF4-FFF2-40B4-BE49-F238E27FC236}">
                <a16:creationId xmlns:a16="http://schemas.microsoft.com/office/drawing/2014/main" id="{49E0E243-1C91-F952-997F-0260F8E32875}"/>
              </a:ext>
            </a:extLst>
          </p:cNvPr>
          <p:cNvSpPr>
            <a:spLocks noGrp="1"/>
          </p:cNvSpPr>
          <p:nvPr>
            <p:ph type="dt" sz="half" idx="10"/>
          </p:nvPr>
        </p:nvSpPr>
        <p:spPr/>
        <p:txBody>
          <a:bodyPr/>
          <a:lstStyle/>
          <a:p>
            <a:endParaRPr lang="en-US"/>
          </a:p>
        </p:txBody>
      </p:sp>
      <p:sp>
        <p:nvSpPr>
          <p:cNvPr id="35" name="Espaço Reservado para Rodapé 34">
            <a:extLst>
              <a:ext uri="{FF2B5EF4-FFF2-40B4-BE49-F238E27FC236}">
                <a16:creationId xmlns:a16="http://schemas.microsoft.com/office/drawing/2014/main" id="{4A7542FC-5E55-B7CF-FC4D-F2B94B6165A9}"/>
              </a:ext>
            </a:extLst>
          </p:cNvPr>
          <p:cNvSpPr>
            <a:spLocks noGrp="1"/>
          </p:cNvSpPr>
          <p:nvPr>
            <p:ph type="ftr" sz="quarter" idx="11"/>
          </p:nvPr>
        </p:nvSpPr>
        <p:spPr/>
        <p:txBody>
          <a:bodyPr/>
          <a:lstStyle>
            <a:lvl1pPr>
              <a:defRPr b="1" i="1"/>
            </a:lvl1pPr>
          </a:lstStyle>
          <a:p>
            <a:r>
              <a:rPr lang="en-US"/>
              <a:t>INSC 02-2023</a:t>
            </a:r>
            <a:endParaRPr lang="en-US" dirty="0"/>
          </a:p>
        </p:txBody>
      </p:sp>
      <p:sp>
        <p:nvSpPr>
          <p:cNvPr id="36" name="Espaço Reservado para Número de Slide 35">
            <a:extLst>
              <a:ext uri="{FF2B5EF4-FFF2-40B4-BE49-F238E27FC236}">
                <a16:creationId xmlns:a16="http://schemas.microsoft.com/office/drawing/2014/main" id="{F24E098E-4038-CCA0-6691-15A038F3FF60}"/>
              </a:ext>
            </a:extLst>
          </p:cNvPr>
          <p:cNvSpPr>
            <a:spLocks noGrp="1"/>
          </p:cNvSpPr>
          <p:nvPr>
            <p:ph type="sldNum" sz="quarter" idx="12"/>
          </p:nvPr>
        </p:nvSpPr>
        <p:spPr/>
        <p:txBody>
          <a:bodyPr/>
          <a:lstStyle/>
          <a:p>
            <a:fld id="{C2B3F63C-79FA-4542-BCA9-FE5471B838F1}" type="slidenum">
              <a:rPr lang="en-US" smtClean="0"/>
              <a:t>‹nº›</a:t>
            </a:fld>
            <a:endParaRPr lang="en-US"/>
          </a:p>
        </p:txBody>
      </p:sp>
    </p:spTree>
    <p:extLst>
      <p:ext uri="{BB962C8B-B14F-4D97-AF65-F5344CB8AC3E}">
        <p14:creationId xmlns:p14="http://schemas.microsoft.com/office/powerpoint/2010/main" val="3466371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04D565-421C-C3E8-FC67-33C8676E7156}"/>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CD12EE12-22D2-CA64-6321-0CE78F5482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F752D584-9E00-6B24-47A8-F82FDC73C848}"/>
              </a:ext>
            </a:extLst>
          </p:cNvPr>
          <p:cNvSpPr>
            <a:spLocks noGrp="1"/>
          </p:cNvSpPr>
          <p:nvPr>
            <p:ph type="dt" sz="half" idx="10"/>
          </p:nvPr>
        </p:nvSpPr>
        <p:spPr/>
        <p:txBody>
          <a:bodyPr/>
          <a:lstStyle/>
          <a:p>
            <a:endParaRPr lang="en-US"/>
          </a:p>
        </p:txBody>
      </p:sp>
      <p:sp>
        <p:nvSpPr>
          <p:cNvPr id="5" name="Espaço Reservado para Rodapé 4">
            <a:extLst>
              <a:ext uri="{FF2B5EF4-FFF2-40B4-BE49-F238E27FC236}">
                <a16:creationId xmlns:a16="http://schemas.microsoft.com/office/drawing/2014/main" id="{FCC58904-4BE3-2FCC-6046-43D9A411BDFB}"/>
              </a:ext>
            </a:extLst>
          </p:cNvPr>
          <p:cNvSpPr>
            <a:spLocks noGrp="1"/>
          </p:cNvSpPr>
          <p:nvPr>
            <p:ph type="ftr" sz="quarter" idx="11"/>
          </p:nvPr>
        </p:nvSpPr>
        <p:spPr/>
        <p:txBody>
          <a:bodyPr/>
          <a:lstStyle/>
          <a:p>
            <a:r>
              <a:rPr lang="en-US"/>
              <a:t>INSC 02-2023</a:t>
            </a:r>
          </a:p>
        </p:txBody>
      </p:sp>
      <p:sp>
        <p:nvSpPr>
          <p:cNvPr id="6" name="Espaço Reservado para Número de Slide 5">
            <a:extLst>
              <a:ext uri="{FF2B5EF4-FFF2-40B4-BE49-F238E27FC236}">
                <a16:creationId xmlns:a16="http://schemas.microsoft.com/office/drawing/2014/main" id="{12FC2625-DBF7-0CEE-C226-F8C0C97C97F1}"/>
              </a:ext>
            </a:extLst>
          </p:cNvPr>
          <p:cNvSpPr>
            <a:spLocks noGrp="1"/>
          </p:cNvSpPr>
          <p:nvPr>
            <p:ph type="sldNum" sz="quarter" idx="12"/>
          </p:nvPr>
        </p:nvSpPr>
        <p:spPr/>
        <p:txBody>
          <a:bodyPr/>
          <a:lstStyle/>
          <a:p>
            <a:fld id="{C2B3F63C-79FA-4542-BCA9-FE5471B838F1}" type="slidenum">
              <a:rPr lang="en-US" smtClean="0"/>
              <a:t>‹nº›</a:t>
            </a:fld>
            <a:endParaRPr lang="en-US"/>
          </a:p>
        </p:txBody>
      </p:sp>
    </p:spTree>
    <p:extLst>
      <p:ext uri="{BB962C8B-B14F-4D97-AF65-F5344CB8AC3E}">
        <p14:creationId xmlns:p14="http://schemas.microsoft.com/office/powerpoint/2010/main" val="3983655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606607-9990-5713-BC4D-C018E4FD3BA0}"/>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1D1214DE-0547-B993-87FE-1D94437CDDEF}"/>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a:extLst>
              <a:ext uri="{FF2B5EF4-FFF2-40B4-BE49-F238E27FC236}">
                <a16:creationId xmlns:a16="http://schemas.microsoft.com/office/drawing/2014/main" id="{591D58B8-10BC-532C-22EC-7CD60C093A79}"/>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a:extLst>
              <a:ext uri="{FF2B5EF4-FFF2-40B4-BE49-F238E27FC236}">
                <a16:creationId xmlns:a16="http://schemas.microsoft.com/office/drawing/2014/main" id="{42BB66F3-7227-1C77-9BCF-CFFFDAC3524F}"/>
              </a:ext>
            </a:extLst>
          </p:cNvPr>
          <p:cNvSpPr>
            <a:spLocks noGrp="1"/>
          </p:cNvSpPr>
          <p:nvPr>
            <p:ph type="dt" sz="half" idx="10"/>
          </p:nvPr>
        </p:nvSpPr>
        <p:spPr/>
        <p:txBody>
          <a:bodyPr/>
          <a:lstStyle/>
          <a:p>
            <a:endParaRPr lang="en-US"/>
          </a:p>
        </p:txBody>
      </p:sp>
      <p:sp>
        <p:nvSpPr>
          <p:cNvPr id="6" name="Espaço Reservado para Rodapé 5">
            <a:extLst>
              <a:ext uri="{FF2B5EF4-FFF2-40B4-BE49-F238E27FC236}">
                <a16:creationId xmlns:a16="http://schemas.microsoft.com/office/drawing/2014/main" id="{900AC221-F4D0-2B64-4F10-913F9C121EB1}"/>
              </a:ext>
            </a:extLst>
          </p:cNvPr>
          <p:cNvSpPr>
            <a:spLocks noGrp="1"/>
          </p:cNvSpPr>
          <p:nvPr>
            <p:ph type="ftr" sz="quarter" idx="11"/>
          </p:nvPr>
        </p:nvSpPr>
        <p:spPr/>
        <p:txBody>
          <a:bodyPr/>
          <a:lstStyle/>
          <a:p>
            <a:r>
              <a:rPr lang="en-US"/>
              <a:t>INSC 02-2023</a:t>
            </a:r>
          </a:p>
        </p:txBody>
      </p:sp>
      <p:sp>
        <p:nvSpPr>
          <p:cNvPr id="7" name="Espaço Reservado para Número de Slide 6">
            <a:extLst>
              <a:ext uri="{FF2B5EF4-FFF2-40B4-BE49-F238E27FC236}">
                <a16:creationId xmlns:a16="http://schemas.microsoft.com/office/drawing/2014/main" id="{ECE89BCE-E9F5-1502-518A-0CDA24E8FCD4}"/>
              </a:ext>
            </a:extLst>
          </p:cNvPr>
          <p:cNvSpPr>
            <a:spLocks noGrp="1"/>
          </p:cNvSpPr>
          <p:nvPr>
            <p:ph type="sldNum" sz="quarter" idx="12"/>
          </p:nvPr>
        </p:nvSpPr>
        <p:spPr/>
        <p:txBody>
          <a:bodyPr/>
          <a:lstStyle/>
          <a:p>
            <a:fld id="{C2B3F63C-79FA-4542-BCA9-FE5471B838F1}" type="slidenum">
              <a:rPr lang="en-US" smtClean="0"/>
              <a:t>‹nº›</a:t>
            </a:fld>
            <a:endParaRPr lang="en-US"/>
          </a:p>
        </p:txBody>
      </p:sp>
    </p:spTree>
    <p:extLst>
      <p:ext uri="{BB962C8B-B14F-4D97-AF65-F5344CB8AC3E}">
        <p14:creationId xmlns:p14="http://schemas.microsoft.com/office/powerpoint/2010/main" val="299780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634C40-E116-897C-9B07-26802F46DDEC}"/>
              </a:ext>
            </a:extLst>
          </p:cNvPr>
          <p:cNvSpPr>
            <a:spLocks noGrp="1"/>
          </p:cNvSpPr>
          <p:nvPr>
            <p:ph type="title"/>
          </p:nvPr>
        </p:nvSpPr>
        <p:spPr>
          <a:xfrm>
            <a:off x="839788" y="365125"/>
            <a:ext cx="10515600" cy="1325563"/>
          </a:xfrm>
        </p:spPr>
        <p:txBody>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CA8C1BD2-6405-7166-5EA5-5569D2ED73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E80EC513-981E-0910-5DB9-D412DF7E172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Texto 4">
            <a:extLst>
              <a:ext uri="{FF2B5EF4-FFF2-40B4-BE49-F238E27FC236}">
                <a16:creationId xmlns:a16="http://schemas.microsoft.com/office/drawing/2014/main" id="{76C81E07-96E6-2841-BA5E-3E0FFA48CA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2CCAB31-DDA9-16DB-3029-9D545040611A}"/>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Espaço Reservado para Data 6">
            <a:extLst>
              <a:ext uri="{FF2B5EF4-FFF2-40B4-BE49-F238E27FC236}">
                <a16:creationId xmlns:a16="http://schemas.microsoft.com/office/drawing/2014/main" id="{6B866A77-F01D-C375-865E-EC52D71B2073}"/>
              </a:ext>
            </a:extLst>
          </p:cNvPr>
          <p:cNvSpPr>
            <a:spLocks noGrp="1"/>
          </p:cNvSpPr>
          <p:nvPr>
            <p:ph type="dt" sz="half" idx="10"/>
          </p:nvPr>
        </p:nvSpPr>
        <p:spPr/>
        <p:txBody>
          <a:bodyPr/>
          <a:lstStyle/>
          <a:p>
            <a:endParaRPr lang="en-US"/>
          </a:p>
        </p:txBody>
      </p:sp>
      <p:sp>
        <p:nvSpPr>
          <p:cNvPr id="8" name="Espaço Reservado para Rodapé 7">
            <a:extLst>
              <a:ext uri="{FF2B5EF4-FFF2-40B4-BE49-F238E27FC236}">
                <a16:creationId xmlns:a16="http://schemas.microsoft.com/office/drawing/2014/main" id="{F0D0D2B1-0C1A-7193-6551-47AD80899398}"/>
              </a:ext>
            </a:extLst>
          </p:cNvPr>
          <p:cNvSpPr>
            <a:spLocks noGrp="1"/>
          </p:cNvSpPr>
          <p:nvPr>
            <p:ph type="ftr" sz="quarter" idx="11"/>
          </p:nvPr>
        </p:nvSpPr>
        <p:spPr/>
        <p:txBody>
          <a:bodyPr/>
          <a:lstStyle/>
          <a:p>
            <a:r>
              <a:rPr lang="en-US"/>
              <a:t>INSC 02-2023</a:t>
            </a:r>
          </a:p>
        </p:txBody>
      </p:sp>
      <p:sp>
        <p:nvSpPr>
          <p:cNvPr id="9" name="Espaço Reservado para Número de Slide 8">
            <a:extLst>
              <a:ext uri="{FF2B5EF4-FFF2-40B4-BE49-F238E27FC236}">
                <a16:creationId xmlns:a16="http://schemas.microsoft.com/office/drawing/2014/main" id="{F3D36A2C-0D47-52BC-F46D-CC43E7A66CB6}"/>
              </a:ext>
            </a:extLst>
          </p:cNvPr>
          <p:cNvSpPr>
            <a:spLocks noGrp="1"/>
          </p:cNvSpPr>
          <p:nvPr>
            <p:ph type="sldNum" sz="quarter" idx="12"/>
          </p:nvPr>
        </p:nvSpPr>
        <p:spPr/>
        <p:txBody>
          <a:bodyPr/>
          <a:lstStyle/>
          <a:p>
            <a:fld id="{C2B3F63C-79FA-4542-BCA9-FE5471B838F1}" type="slidenum">
              <a:rPr lang="en-US" smtClean="0"/>
              <a:t>‹nº›</a:t>
            </a:fld>
            <a:endParaRPr lang="en-US"/>
          </a:p>
        </p:txBody>
      </p:sp>
    </p:spTree>
    <p:extLst>
      <p:ext uri="{BB962C8B-B14F-4D97-AF65-F5344CB8AC3E}">
        <p14:creationId xmlns:p14="http://schemas.microsoft.com/office/powerpoint/2010/main" val="1927139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AEB4DF-66E1-9F30-FC62-CF16FC97E3B0}"/>
              </a:ext>
            </a:extLst>
          </p:cNvPr>
          <p:cNvSpPr>
            <a:spLocks noGrp="1"/>
          </p:cNvSpPr>
          <p:nvPr>
            <p:ph type="title"/>
          </p:nvPr>
        </p:nvSpPr>
        <p:spPr/>
        <p:txBody>
          <a:bodyPr/>
          <a:lstStyle/>
          <a:p>
            <a:r>
              <a:rPr lang="pt-BR"/>
              <a:t>Clique para editar o título Mestre</a:t>
            </a:r>
            <a:endParaRPr lang="en-US"/>
          </a:p>
        </p:txBody>
      </p:sp>
      <p:sp>
        <p:nvSpPr>
          <p:cNvPr id="3" name="Espaço Reservado para Data 2">
            <a:extLst>
              <a:ext uri="{FF2B5EF4-FFF2-40B4-BE49-F238E27FC236}">
                <a16:creationId xmlns:a16="http://schemas.microsoft.com/office/drawing/2014/main" id="{4046A6D2-D5A0-B758-6FDE-604F1BA184D2}"/>
              </a:ext>
            </a:extLst>
          </p:cNvPr>
          <p:cNvSpPr>
            <a:spLocks noGrp="1"/>
          </p:cNvSpPr>
          <p:nvPr>
            <p:ph type="dt" sz="half" idx="10"/>
          </p:nvPr>
        </p:nvSpPr>
        <p:spPr/>
        <p:txBody>
          <a:bodyPr/>
          <a:lstStyle/>
          <a:p>
            <a:endParaRPr lang="en-US"/>
          </a:p>
        </p:txBody>
      </p:sp>
      <p:sp>
        <p:nvSpPr>
          <p:cNvPr id="4" name="Espaço Reservado para Rodapé 3">
            <a:extLst>
              <a:ext uri="{FF2B5EF4-FFF2-40B4-BE49-F238E27FC236}">
                <a16:creationId xmlns:a16="http://schemas.microsoft.com/office/drawing/2014/main" id="{CDEB9F84-929C-E278-CB5C-6B7DA8FE0E69}"/>
              </a:ext>
            </a:extLst>
          </p:cNvPr>
          <p:cNvSpPr>
            <a:spLocks noGrp="1"/>
          </p:cNvSpPr>
          <p:nvPr>
            <p:ph type="ftr" sz="quarter" idx="11"/>
          </p:nvPr>
        </p:nvSpPr>
        <p:spPr/>
        <p:txBody>
          <a:bodyPr/>
          <a:lstStyle/>
          <a:p>
            <a:r>
              <a:rPr lang="en-US"/>
              <a:t>INSC 02-2023</a:t>
            </a:r>
          </a:p>
        </p:txBody>
      </p:sp>
      <p:sp>
        <p:nvSpPr>
          <p:cNvPr id="5" name="Espaço Reservado para Número de Slide 4">
            <a:extLst>
              <a:ext uri="{FF2B5EF4-FFF2-40B4-BE49-F238E27FC236}">
                <a16:creationId xmlns:a16="http://schemas.microsoft.com/office/drawing/2014/main" id="{A0E5D274-6E63-9157-02F9-1AD30788144A}"/>
              </a:ext>
            </a:extLst>
          </p:cNvPr>
          <p:cNvSpPr>
            <a:spLocks noGrp="1"/>
          </p:cNvSpPr>
          <p:nvPr>
            <p:ph type="sldNum" sz="quarter" idx="12"/>
          </p:nvPr>
        </p:nvSpPr>
        <p:spPr/>
        <p:txBody>
          <a:bodyPr/>
          <a:lstStyle/>
          <a:p>
            <a:fld id="{C2B3F63C-79FA-4542-BCA9-FE5471B838F1}" type="slidenum">
              <a:rPr lang="en-US" smtClean="0"/>
              <a:t>‹nº›</a:t>
            </a:fld>
            <a:endParaRPr lang="en-US"/>
          </a:p>
        </p:txBody>
      </p:sp>
    </p:spTree>
    <p:extLst>
      <p:ext uri="{BB962C8B-B14F-4D97-AF65-F5344CB8AC3E}">
        <p14:creationId xmlns:p14="http://schemas.microsoft.com/office/powerpoint/2010/main" val="367362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4E0CD01-9ED8-715C-E603-522184FFE655}"/>
              </a:ext>
            </a:extLst>
          </p:cNvPr>
          <p:cNvSpPr>
            <a:spLocks noGrp="1"/>
          </p:cNvSpPr>
          <p:nvPr>
            <p:ph type="dt" sz="half" idx="10"/>
          </p:nvPr>
        </p:nvSpPr>
        <p:spPr/>
        <p:txBody>
          <a:bodyPr/>
          <a:lstStyle/>
          <a:p>
            <a:endParaRPr lang="en-US"/>
          </a:p>
        </p:txBody>
      </p:sp>
      <p:sp>
        <p:nvSpPr>
          <p:cNvPr id="3" name="Espaço Reservado para Rodapé 2">
            <a:extLst>
              <a:ext uri="{FF2B5EF4-FFF2-40B4-BE49-F238E27FC236}">
                <a16:creationId xmlns:a16="http://schemas.microsoft.com/office/drawing/2014/main" id="{4CA59C77-CD6A-7513-8937-D20058B0CFCF}"/>
              </a:ext>
            </a:extLst>
          </p:cNvPr>
          <p:cNvSpPr>
            <a:spLocks noGrp="1"/>
          </p:cNvSpPr>
          <p:nvPr>
            <p:ph type="ftr" sz="quarter" idx="11"/>
          </p:nvPr>
        </p:nvSpPr>
        <p:spPr/>
        <p:txBody>
          <a:bodyPr/>
          <a:lstStyle/>
          <a:p>
            <a:r>
              <a:rPr lang="en-US"/>
              <a:t>INSC 02-2023</a:t>
            </a:r>
          </a:p>
        </p:txBody>
      </p:sp>
      <p:sp>
        <p:nvSpPr>
          <p:cNvPr id="4" name="Espaço Reservado para Número de Slide 3">
            <a:extLst>
              <a:ext uri="{FF2B5EF4-FFF2-40B4-BE49-F238E27FC236}">
                <a16:creationId xmlns:a16="http://schemas.microsoft.com/office/drawing/2014/main" id="{6C5C4EE3-DCD4-822E-E8D2-99B4FC96ABD8}"/>
              </a:ext>
            </a:extLst>
          </p:cNvPr>
          <p:cNvSpPr>
            <a:spLocks noGrp="1"/>
          </p:cNvSpPr>
          <p:nvPr>
            <p:ph type="sldNum" sz="quarter" idx="12"/>
          </p:nvPr>
        </p:nvSpPr>
        <p:spPr/>
        <p:txBody>
          <a:bodyPr/>
          <a:lstStyle/>
          <a:p>
            <a:fld id="{C2B3F63C-79FA-4542-BCA9-FE5471B838F1}" type="slidenum">
              <a:rPr lang="en-US" smtClean="0"/>
              <a:t>‹nº›</a:t>
            </a:fld>
            <a:endParaRPr lang="en-US"/>
          </a:p>
        </p:txBody>
      </p:sp>
    </p:spTree>
    <p:extLst>
      <p:ext uri="{BB962C8B-B14F-4D97-AF65-F5344CB8AC3E}">
        <p14:creationId xmlns:p14="http://schemas.microsoft.com/office/powerpoint/2010/main" val="2438187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2EA07B-706A-F8AA-416E-2DC0AAA0A05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59C07091-A3FB-B8F9-8F60-CC61B47090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Texto 3">
            <a:extLst>
              <a:ext uri="{FF2B5EF4-FFF2-40B4-BE49-F238E27FC236}">
                <a16:creationId xmlns:a16="http://schemas.microsoft.com/office/drawing/2014/main" id="{81695CD0-30CA-9BC5-92F0-AEF95030A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C504E3E-A245-635B-84B1-34E3AE6276CF}"/>
              </a:ext>
            </a:extLst>
          </p:cNvPr>
          <p:cNvSpPr>
            <a:spLocks noGrp="1"/>
          </p:cNvSpPr>
          <p:nvPr>
            <p:ph type="dt" sz="half" idx="10"/>
          </p:nvPr>
        </p:nvSpPr>
        <p:spPr/>
        <p:txBody>
          <a:bodyPr/>
          <a:lstStyle/>
          <a:p>
            <a:endParaRPr lang="en-US"/>
          </a:p>
        </p:txBody>
      </p:sp>
      <p:sp>
        <p:nvSpPr>
          <p:cNvPr id="6" name="Espaço Reservado para Rodapé 5">
            <a:extLst>
              <a:ext uri="{FF2B5EF4-FFF2-40B4-BE49-F238E27FC236}">
                <a16:creationId xmlns:a16="http://schemas.microsoft.com/office/drawing/2014/main" id="{09FC68B7-E056-155C-AEB5-21FC05E7CA78}"/>
              </a:ext>
            </a:extLst>
          </p:cNvPr>
          <p:cNvSpPr>
            <a:spLocks noGrp="1"/>
          </p:cNvSpPr>
          <p:nvPr>
            <p:ph type="ftr" sz="quarter" idx="11"/>
          </p:nvPr>
        </p:nvSpPr>
        <p:spPr/>
        <p:txBody>
          <a:bodyPr/>
          <a:lstStyle/>
          <a:p>
            <a:r>
              <a:rPr lang="en-US"/>
              <a:t>INSC 02-2023</a:t>
            </a:r>
          </a:p>
        </p:txBody>
      </p:sp>
      <p:sp>
        <p:nvSpPr>
          <p:cNvPr id="7" name="Espaço Reservado para Número de Slide 6">
            <a:extLst>
              <a:ext uri="{FF2B5EF4-FFF2-40B4-BE49-F238E27FC236}">
                <a16:creationId xmlns:a16="http://schemas.microsoft.com/office/drawing/2014/main" id="{53C96106-5232-F73D-57C0-314534219081}"/>
              </a:ext>
            </a:extLst>
          </p:cNvPr>
          <p:cNvSpPr>
            <a:spLocks noGrp="1"/>
          </p:cNvSpPr>
          <p:nvPr>
            <p:ph type="sldNum" sz="quarter" idx="12"/>
          </p:nvPr>
        </p:nvSpPr>
        <p:spPr/>
        <p:txBody>
          <a:bodyPr/>
          <a:lstStyle/>
          <a:p>
            <a:fld id="{C2B3F63C-79FA-4542-BCA9-FE5471B838F1}" type="slidenum">
              <a:rPr lang="en-US" smtClean="0"/>
              <a:t>‹nº›</a:t>
            </a:fld>
            <a:endParaRPr lang="en-US"/>
          </a:p>
        </p:txBody>
      </p:sp>
    </p:spTree>
    <p:extLst>
      <p:ext uri="{BB962C8B-B14F-4D97-AF65-F5344CB8AC3E}">
        <p14:creationId xmlns:p14="http://schemas.microsoft.com/office/powerpoint/2010/main" val="4279485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F08C9C-DFCA-D246-C0C0-32937F5B2BD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Imagem 2">
            <a:extLst>
              <a:ext uri="{FF2B5EF4-FFF2-40B4-BE49-F238E27FC236}">
                <a16:creationId xmlns:a16="http://schemas.microsoft.com/office/drawing/2014/main" id="{F2D628D0-AC89-E3CB-9933-FCC9EA0094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a:extLst>
              <a:ext uri="{FF2B5EF4-FFF2-40B4-BE49-F238E27FC236}">
                <a16:creationId xmlns:a16="http://schemas.microsoft.com/office/drawing/2014/main" id="{8AFED135-CD3B-C0A3-D2CA-2E8D0DA88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CE63AC7-F905-A38B-D270-AC9AD6E225EC}"/>
              </a:ext>
            </a:extLst>
          </p:cNvPr>
          <p:cNvSpPr>
            <a:spLocks noGrp="1"/>
          </p:cNvSpPr>
          <p:nvPr>
            <p:ph type="dt" sz="half" idx="10"/>
          </p:nvPr>
        </p:nvSpPr>
        <p:spPr/>
        <p:txBody>
          <a:bodyPr/>
          <a:lstStyle/>
          <a:p>
            <a:endParaRPr lang="en-US"/>
          </a:p>
        </p:txBody>
      </p:sp>
      <p:sp>
        <p:nvSpPr>
          <p:cNvPr id="6" name="Espaço Reservado para Rodapé 5">
            <a:extLst>
              <a:ext uri="{FF2B5EF4-FFF2-40B4-BE49-F238E27FC236}">
                <a16:creationId xmlns:a16="http://schemas.microsoft.com/office/drawing/2014/main" id="{6393D9FA-3343-9CFB-5C45-8AB7CBC24B4E}"/>
              </a:ext>
            </a:extLst>
          </p:cNvPr>
          <p:cNvSpPr>
            <a:spLocks noGrp="1"/>
          </p:cNvSpPr>
          <p:nvPr>
            <p:ph type="ftr" sz="quarter" idx="11"/>
          </p:nvPr>
        </p:nvSpPr>
        <p:spPr/>
        <p:txBody>
          <a:bodyPr/>
          <a:lstStyle/>
          <a:p>
            <a:r>
              <a:rPr lang="en-US"/>
              <a:t>INSC 02-2023</a:t>
            </a:r>
          </a:p>
        </p:txBody>
      </p:sp>
      <p:sp>
        <p:nvSpPr>
          <p:cNvPr id="7" name="Espaço Reservado para Número de Slide 6">
            <a:extLst>
              <a:ext uri="{FF2B5EF4-FFF2-40B4-BE49-F238E27FC236}">
                <a16:creationId xmlns:a16="http://schemas.microsoft.com/office/drawing/2014/main" id="{588B12F9-EBA7-774B-DE72-CEDEF0938373}"/>
              </a:ext>
            </a:extLst>
          </p:cNvPr>
          <p:cNvSpPr>
            <a:spLocks noGrp="1"/>
          </p:cNvSpPr>
          <p:nvPr>
            <p:ph type="sldNum" sz="quarter" idx="12"/>
          </p:nvPr>
        </p:nvSpPr>
        <p:spPr/>
        <p:txBody>
          <a:bodyPr/>
          <a:lstStyle/>
          <a:p>
            <a:fld id="{C2B3F63C-79FA-4542-BCA9-FE5471B838F1}" type="slidenum">
              <a:rPr lang="en-US" smtClean="0"/>
              <a:t>‹nº›</a:t>
            </a:fld>
            <a:endParaRPr lang="en-US"/>
          </a:p>
        </p:txBody>
      </p:sp>
    </p:spTree>
    <p:extLst>
      <p:ext uri="{BB962C8B-B14F-4D97-AF65-F5344CB8AC3E}">
        <p14:creationId xmlns:p14="http://schemas.microsoft.com/office/powerpoint/2010/main" val="4080165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F2C0ED3-5E64-7E1D-2216-D2B4F78CB3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2089B03A-B113-D0EB-7CF2-C8E6BE341E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4" name="Espaço Reservado para Data 3">
            <a:extLst>
              <a:ext uri="{FF2B5EF4-FFF2-40B4-BE49-F238E27FC236}">
                <a16:creationId xmlns:a16="http://schemas.microsoft.com/office/drawing/2014/main" id="{AFE2A17E-7934-B0D1-DA1B-307AA0C20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Espaço Reservado para Rodapé 4">
            <a:extLst>
              <a:ext uri="{FF2B5EF4-FFF2-40B4-BE49-F238E27FC236}">
                <a16:creationId xmlns:a16="http://schemas.microsoft.com/office/drawing/2014/main" id="{4739A193-2FDF-1E36-35D8-FF3813CEF9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INSC 02-2023</a:t>
            </a:r>
            <a:endParaRPr lang="en-US" dirty="0"/>
          </a:p>
        </p:txBody>
      </p:sp>
      <p:sp>
        <p:nvSpPr>
          <p:cNvPr id="6" name="Espaço Reservado para Número de Slide 5">
            <a:extLst>
              <a:ext uri="{FF2B5EF4-FFF2-40B4-BE49-F238E27FC236}">
                <a16:creationId xmlns:a16="http://schemas.microsoft.com/office/drawing/2014/main" id="{5E6BFFF1-EDF7-C54E-9230-894DE79DA2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B3F63C-79FA-4542-BCA9-FE5471B838F1}" type="slidenum">
              <a:rPr lang="en-US" smtClean="0"/>
              <a:t>‹nº›</a:t>
            </a:fld>
            <a:endParaRPr lang="en-US" dirty="0"/>
          </a:p>
        </p:txBody>
      </p:sp>
    </p:spTree>
    <p:extLst>
      <p:ext uri="{BB962C8B-B14F-4D97-AF65-F5344CB8AC3E}">
        <p14:creationId xmlns:p14="http://schemas.microsoft.com/office/powerpoint/2010/main" val="1744703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mailto:orpet@uol.com.b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las-ans.org.br/" TargetMode="Externa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1.jp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mailto:orpet@uol.com.br"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4C565-2529-28C4-CB97-664E411BAFF2}"/>
              </a:ext>
            </a:extLst>
          </p:cNvPr>
          <p:cNvSpPr>
            <a:spLocks noGrp="1"/>
          </p:cNvSpPr>
          <p:nvPr>
            <p:ph type="title"/>
          </p:nvPr>
        </p:nvSpPr>
        <p:spPr>
          <a:xfrm>
            <a:off x="2700997" y="244538"/>
            <a:ext cx="8652803" cy="1325563"/>
          </a:xfrm>
        </p:spPr>
        <p:txBody>
          <a:bodyPr>
            <a:normAutofit fontScale="90000"/>
          </a:bodyPr>
          <a:lstStyle/>
          <a:p>
            <a:r>
              <a:rPr lang="en-US" sz="5300" b="1" dirty="0"/>
              <a:t>INSC Workshop 02-23 Meeting</a:t>
            </a:r>
            <a:br>
              <a:rPr lang="en-US" dirty="0"/>
            </a:br>
            <a:endParaRPr lang="en-US" dirty="0"/>
          </a:p>
        </p:txBody>
      </p:sp>
      <p:sp>
        <p:nvSpPr>
          <p:cNvPr id="4" name="Espaço Reservado para Rodapé 3">
            <a:extLst>
              <a:ext uri="{FF2B5EF4-FFF2-40B4-BE49-F238E27FC236}">
                <a16:creationId xmlns:a16="http://schemas.microsoft.com/office/drawing/2014/main" id="{F35118DB-AD5F-C4BA-FEAF-C8E6489F2CB3}"/>
              </a:ext>
            </a:extLst>
          </p:cNvPr>
          <p:cNvSpPr>
            <a:spLocks noGrp="1"/>
          </p:cNvSpPr>
          <p:nvPr>
            <p:ph type="ftr" sz="quarter" idx="11"/>
          </p:nvPr>
        </p:nvSpPr>
        <p:spPr/>
        <p:txBody>
          <a:bodyPr/>
          <a:lstStyle/>
          <a:p>
            <a:r>
              <a:rPr lang="en-US"/>
              <a:t>INSC 02-2023</a:t>
            </a:r>
            <a:endParaRPr lang="en-US" dirty="0"/>
          </a:p>
        </p:txBody>
      </p:sp>
      <p:sp>
        <p:nvSpPr>
          <p:cNvPr id="5" name="Espaço Reservado para Número de Slide 4">
            <a:extLst>
              <a:ext uri="{FF2B5EF4-FFF2-40B4-BE49-F238E27FC236}">
                <a16:creationId xmlns:a16="http://schemas.microsoft.com/office/drawing/2014/main" id="{17641DD0-492A-912B-C32C-751679DBABF8}"/>
              </a:ext>
            </a:extLst>
          </p:cNvPr>
          <p:cNvSpPr>
            <a:spLocks noGrp="1"/>
          </p:cNvSpPr>
          <p:nvPr>
            <p:ph type="sldNum" sz="quarter" idx="12"/>
          </p:nvPr>
        </p:nvSpPr>
        <p:spPr/>
        <p:txBody>
          <a:bodyPr/>
          <a:lstStyle/>
          <a:p>
            <a:fld id="{C2B3F63C-79FA-4542-BCA9-FE5471B838F1}" type="slidenum">
              <a:rPr lang="en-US" smtClean="0"/>
              <a:t>1</a:t>
            </a:fld>
            <a:endParaRPr lang="en-US"/>
          </a:p>
        </p:txBody>
      </p:sp>
      <p:pic>
        <p:nvPicPr>
          <p:cNvPr id="6" name="Imagem 5">
            <a:extLst>
              <a:ext uri="{FF2B5EF4-FFF2-40B4-BE49-F238E27FC236}">
                <a16:creationId xmlns:a16="http://schemas.microsoft.com/office/drawing/2014/main" id="{6ED07209-8213-743B-3328-605FD194FE39}"/>
              </a:ext>
            </a:extLst>
          </p:cNvPr>
          <p:cNvPicPr>
            <a:picLocks noChangeAspect="1"/>
          </p:cNvPicPr>
          <p:nvPr/>
        </p:nvPicPr>
        <p:blipFill>
          <a:blip r:embed="rId2"/>
          <a:stretch>
            <a:fillRect/>
          </a:stretch>
        </p:blipFill>
        <p:spPr>
          <a:xfrm>
            <a:off x="420087" y="185738"/>
            <a:ext cx="1560711" cy="1030313"/>
          </a:xfrm>
          <a:prstGeom prst="rect">
            <a:avLst/>
          </a:prstGeom>
        </p:spPr>
      </p:pic>
      <p:pic>
        <p:nvPicPr>
          <p:cNvPr id="8" name="Imagem 7">
            <a:extLst>
              <a:ext uri="{FF2B5EF4-FFF2-40B4-BE49-F238E27FC236}">
                <a16:creationId xmlns:a16="http://schemas.microsoft.com/office/drawing/2014/main" id="{C7A7C5BA-7FD3-BBAA-DE31-403C6E47432D}"/>
              </a:ext>
            </a:extLst>
          </p:cNvPr>
          <p:cNvPicPr>
            <a:picLocks noChangeAspect="1"/>
          </p:cNvPicPr>
          <p:nvPr/>
        </p:nvPicPr>
        <p:blipFill>
          <a:blip r:embed="rId3"/>
          <a:stretch>
            <a:fillRect/>
          </a:stretch>
        </p:blipFill>
        <p:spPr>
          <a:xfrm>
            <a:off x="10665735" y="230188"/>
            <a:ext cx="1376127" cy="1339913"/>
          </a:xfrm>
          <a:prstGeom prst="rect">
            <a:avLst/>
          </a:prstGeom>
          <a:noFill/>
        </p:spPr>
      </p:pic>
      <p:sp>
        <p:nvSpPr>
          <p:cNvPr id="12" name="Espaço Reservado para Conteúdo 11">
            <a:extLst>
              <a:ext uri="{FF2B5EF4-FFF2-40B4-BE49-F238E27FC236}">
                <a16:creationId xmlns:a16="http://schemas.microsoft.com/office/drawing/2014/main" id="{F424C022-F43B-DE42-9E7B-42627D9D8EA2}"/>
              </a:ext>
            </a:extLst>
          </p:cNvPr>
          <p:cNvSpPr>
            <a:spLocks noGrp="1"/>
          </p:cNvSpPr>
          <p:nvPr>
            <p:ph idx="1"/>
          </p:nvPr>
        </p:nvSpPr>
        <p:spPr/>
        <p:txBody>
          <a:bodyPr/>
          <a:lstStyle/>
          <a:p>
            <a:pPr marL="0" indent="0" algn="ctr">
              <a:buNone/>
            </a:pPr>
            <a:r>
              <a:rPr lang="en-US" b="1" dirty="0"/>
              <a:t>Latin America Section / American Nuclear Society</a:t>
            </a:r>
          </a:p>
          <a:p>
            <a:pPr marL="0" indent="0" algn="ctr">
              <a:buNone/>
            </a:pPr>
            <a:r>
              <a:rPr lang="en-US" b="1" dirty="0"/>
              <a:t>27</a:t>
            </a:r>
            <a:r>
              <a:rPr lang="en-US" b="1" baseline="30000" dirty="0"/>
              <a:t>th</a:t>
            </a:r>
            <a:r>
              <a:rPr lang="en-US" b="1" dirty="0"/>
              <a:t> September 2023</a:t>
            </a:r>
          </a:p>
          <a:p>
            <a:pPr marL="0" indent="0" algn="ctr">
              <a:buNone/>
            </a:pPr>
            <a:r>
              <a:rPr lang="en-US" b="1" dirty="0"/>
              <a:t>Vienna,  IAEA 67</a:t>
            </a:r>
            <a:r>
              <a:rPr lang="en-US" b="1" baseline="30000" dirty="0"/>
              <a:t>th</a:t>
            </a:r>
            <a:r>
              <a:rPr lang="en-US" b="1" dirty="0"/>
              <a:t> General </a:t>
            </a:r>
            <a:r>
              <a:rPr lang="en-US" b="1" dirty="0" err="1"/>
              <a:t>Condference</a:t>
            </a:r>
            <a:endParaRPr lang="en-US" b="1" dirty="0"/>
          </a:p>
          <a:p>
            <a:pPr marL="0" indent="0" algn="ctr">
              <a:buNone/>
            </a:pPr>
            <a:r>
              <a:rPr lang="en-US" b="1" dirty="0"/>
              <a:t>Orpet J M Peixoto</a:t>
            </a:r>
          </a:p>
          <a:p>
            <a:pPr marL="0" indent="0" algn="ctr">
              <a:buNone/>
            </a:pPr>
            <a:r>
              <a:rPr lang="en-US" b="1" dirty="0">
                <a:hlinkClick r:id="rId4"/>
              </a:rPr>
              <a:t>orpet@uol.com.br</a:t>
            </a:r>
            <a:r>
              <a:rPr lang="en-US" b="1" dirty="0"/>
              <a:t> </a:t>
            </a:r>
          </a:p>
          <a:p>
            <a:pPr marL="0" indent="0" algn="ctr">
              <a:buNone/>
            </a:pPr>
            <a:r>
              <a:rPr lang="en-US" b="1" dirty="0"/>
              <a:t>1</a:t>
            </a:r>
            <a:r>
              <a:rPr lang="en-US" b="1" baseline="30000" dirty="0"/>
              <a:t>st</a:t>
            </a:r>
            <a:r>
              <a:rPr lang="en-US" b="1" dirty="0"/>
              <a:t> INSC Vice Chair </a:t>
            </a:r>
          </a:p>
        </p:txBody>
      </p:sp>
    </p:spTree>
    <p:extLst>
      <p:ext uri="{BB962C8B-B14F-4D97-AF65-F5344CB8AC3E}">
        <p14:creationId xmlns:p14="http://schemas.microsoft.com/office/powerpoint/2010/main" val="3560527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36423"/>
            <a:ext cx="12192000" cy="6117565"/>
            <a:chOff x="0" y="878381"/>
            <a:chExt cx="20104100" cy="10087610"/>
          </a:xfrm>
        </p:grpSpPr>
        <p:sp>
          <p:nvSpPr>
            <p:cNvPr id="3" name="object 3"/>
            <p:cNvSpPr/>
            <p:nvPr/>
          </p:nvSpPr>
          <p:spPr>
            <a:xfrm>
              <a:off x="0" y="6743193"/>
              <a:ext cx="20104100" cy="4222750"/>
            </a:xfrm>
            <a:custGeom>
              <a:avLst/>
              <a:gdLst/>
              <a:ahLst/>
              <a:cxnLst/>
              <a:rect l="l" t="t" r="r" b="b"/>
              <a:pathLst>
                <a:path w="20104100" h="4222750">
                  <a:moveTo>
                    <a:pt x="20104100" y="0"/>
                  </a:moveTo>
                  <a:lnTo>
                    <a:pt x="0" y="0"/>
                  </a:lnTo>
                  <a:lnTo>
                    <a:pt x="0" y="4222567"/>
                  </a:lnTo>
                  <a:lnTo>
                    <a:pt x="20104100" y="4222567"/>
                  </a:lnTo>
                  <a:lnTo>
                    <a:pt x="20104100" y="0"/>
                  </a:lnTo>
                  <a:close/>
                </a:path>
              </a:pathLst>
            </a:custGeom>
            <a:solidFill>
              <a:srgbClr val="FFFFFF"/>
            </a:solidFill>
          </p:spPr>
          <p:txBody>
            <a:bodyPr wrap="square" lIns="0" tIns="0" rIns="0" bIns="0" rtlCol="0"/>
            <a:lstStyle/>
            <a:p>
              <a:endParaRPr sz="1092"/>
            </a:p>
          </p:txBody>
        </p:sp>
        <p:pic>
          <p:nvPicPr>
            <p:cNvPr id="4" name="object 4"/>
            <p:cNvPicPr/>
            <p:nvPr/>
          </p:nvPicPr>
          <p:blipFill>
            <a:blip r:embed="rId2" cstate="print"/>
            <a:stretch>
              <a:fillRect/>
            </a:stretch>
          </p:blipFill>
          <p:spPr>
            <a:xfrm>
              <a:off x="722441" y="878381"/>
              <a:ext cx="19381658" cy="10087375"/>
            </a:xfrm>
            <a:prstGeom prst="rect">
              <a:avLst/>
            </a:prstGeom>
          </p:spPr>
        </p:pic>
      </p:grpSp>
      <p:sp>
        <p:nvSpPr>
          <p:cNvPr id="5" name="object 5"/>
          <p:cNvSpPr txBox="1">
            <a:spLocks noGrp="1"/>
          </p:cNvSpPr>
          <p:nvPr>
            <p:ph type="title"/>
          </p:nvPr>
        </p:nvSpPr>
        <p:spPr>
          <a:xfrm>
            <a:off x="4819064" y="229404"/>
            <a:ext cx="6377117" cy="1460952"/>
          </a:xfrm>
          <a:prstGeom prst="rect">
            <a:avLst/>
          </a:prstGeom>
        </p:spPr>
        <p:txBody>
          <a:bodyPr vert="horz" wrap="square" lIns="0" tIns="105703" rIns="0" bIns="0" rtlCol="0" anchor="ctr">
            <a:spAutoFit/>
          </a:bodyPr>
          <a:lstStyle/>
          <a:p>
            <a:pPr marL="172509">
              <a:lnSpc>
                <a:spcPct val="100000"/>
              </a:lnSpc>
              <a:spcBef>
                <a:spcPts val="58"/>
              </a:spcBef>
            </a:pPr>
            <a:r>
              <a:rPr lang="en-US" spc="-6" dirty="0"/>
              <a:t>Associated Industries and Institutions</a:t>
            </a:r>
            <a:endParaRPr spc="-6" dirty="0"/>
          </a:p>
        </p:txBody>
      </p:sp>
      <p:sp>
        <p:nvSpPr>
          <p:cNvPr id="6" name="object 6"/>
          <p:cNvSpPr txBox="1"/>
          <p:nvPr/>
        </p:nvSpPr>
        <p:spPr>
          <a:xfrm>
            <a:off x="545249" y="3432855"/>
            <a:ext cx="924605" cy="343285"/>
          </a:xfrm>
          <a:prstGeom prst="rect">
            <a:avLst/>
          </a:prstGeom>
          <a:solidFill>
            <a:srgbClr val="585858"/>
          </a:solidFill>
        </p:spPr>
        <p:txBody>
          <a:bodyPr vert="horz" wrap="square" lIns="0" tIns="16559" rIns="0" bIns="0" rtlCol="0">
            <a:spAutoFit/>
          </a:bodyPr>
          <a:lstStyle/>
          <a:p>
            <a:pPr marL="160187">
              <a:spcBef>
                <a:spcPts val="130"/>
              </a:spcBef>
            </a:pPr>
            <a:r>
              <a:rPr sz="2122" b="1" spc="-12" dirty="0">
                <a:solidFill>
                  <a:srgbClr val="FFFFFF"/>
                </a:solidFill>
                <a:latin typeface="Arial"/>
                <a:cs typeface="Arial"/>
              </a:rPr>
              <a:t>1950</a:t>
            </a:r>
            <a:endParaRPr sz="2122">
              <a:latin typeface="Arial"/>
              <a:cs typeface="Arial"/>
            </a:endParaRPr>
          </a:p>
        </p:txBody>
      </p:sp>
      <p:pic>
        <p:nvPicPr>
          <p:cNvPr id="7" name="그림 1">
            <a:extLst>
              <a:ext uri="{FF2B5EF4-FFF2-40B4-BE49-F238E27FC236}">
                <a16:creationId xmlns:a16="http://schemas.microsoft.com/office/drawing/2014/main" id="{E59A31D8-96F9-D26C-8B5D-A84C898F77A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sp>
        <p:nvSpPr>
          <p:cNvPr id="8" name="Espaço Reservado para Rodapé 7">
            <a:extLst>
              <a:ext uri="{FF2B5EF4-FFF2-40B4-BE49-F238E27FC236}">
                <a16:creationId xmlns:a16="http://schemas.microsoft.com/office/drawing/2014/main" id="{E8FA8242-2F5F-8E8F-BB93-459DD888F06B}"/>
              </a:ext>
            </a:extLst>
          </p:cNvPr>
          <p:cNvSpPr>
            <a:spLocks noGrp="1"/>
          </p:cNvSpPr>
          <p:nvPr>
            <p:ph type="ftr" sz="quarter" idx="11"/>
          </p:nvPr>
        </p:nvSpPr>
        <p:spPr/>
        <p:txBody>
          <a:bodyPr/>
          <a:lstStyle/>
          <a:p>
            <a:r>
              <a:rPr lang="en-US"/>
              <a:t>INSC 02-2023</a:t>
            </a:r>
            <a:endParaRPr lang="en-US" dirty="0"/>
          </a:p>
        </p:txBody>
      </p:sp>
      <p:sp>
        <p:nvSpPr>
          <p:cNvPr id="9" name="Espaço Reservado para Número de Slide 8">
            <a:extLst>
              <a:ext uri="{FF2B5EF4-FFF2-40B4-BE49-F238E27FC236}">
                <a16:creationId xmlns:a16="http://schemas.microsoft.com/office/drawing/2014/main" id="{2EB0F675-2777-F4DA-28E2-E0ADA37525BC}"/>
              </a:ext>
            </a:extLst>
          </p:cNvPr>
          <p:cNvSpPr>
            <a:spLocks noGrp="1"/>
          </p:cNvSpPr>
          <p:nvPr>
            <p:ph type="sldNum" sz="quarter" idx="12"/>
          </p:nvPr>
        </p:nvSpPr>
        <p:spPr/>
        <p:txBody>
          <a:bodyPr/>
          <a:lstStyle/>
          <a:p>
            <a:fld id="{C2B3F63C-79FA-4542-BCA9-FE5471B838F1}" type="slidenum">
              <a:rPr lang="en-US" smtClean="0"/>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CDF3953E-A024-C01C-B34E-ED84555A9707}"/>
              </a:ext>
            </a:extLst>
          </p:cNvPr>
          <p:cNvSpPr>
            <a:spLocks noGrp="1"/>
          </p:cNvSpPr>
          <p:nvPr>
            <p:ph type="ftr" sz="quarter" idx="11"/>
          </p:nvPr>
        </p:nvSpPr>
        <p:spPr/>
        <p:txBody>
          <a:bodyPr/>
          <a:lstStyle/>
          <a:p>
            <a:r>
              <a:rPr lang="en-US"/>
              <a:t>INSC 02-2023</a:t>
            </a:r>
          </a:p>
        </p:txBody>
      </p:sp>
      <p:sp>
        <p:nvSpPr>
          <p:cNvPr id="3" name="Espaço Reservado para Número de Slide 2">
            <a:extLst>
              <a:ext uri="{FF2B5EF4-FFF2-40B4-BE49-F238E27FC236}">
                <a16:creationId xmlns:a16="http://schemas.microsoft.com/office/drawing/2014/main" id="{A3F4EA6D-15EB-34A5-8856-5E441F4B8D9C}"/>
              </a:ext>
            </a:extLst>
          </p:cNvPr>
          <p:cNvSpPr>
            <a:spLocks noGrp="1"/>
          </p:cNvSpPr>
          <p:nvPr>
            <p:ph type="sldNum" sz="quarter" idx="12"/>
          </p:nvPr>
        </p:nvSpPr>
        <p:spPr/>
        <p:txBody>
          <a:bodyPr/>
          <a:lstStyle/>
          <a:p>
            <a:fld id="{C2B3F63C-79FA-4542-BCA9-FE5471B838F1}" type="slidenum">
              <a:rPr lang="en-US" smtClean="0"/>
              <a:t>11</a:t>
            </a:fld>
            <a:endParaRPr lang="en-US"/>
          </a:p>
        </p:txBody>
      </p:sp>
      <p:pic>
        <p:nvPicPr>
          <p:cNvPr id="5" name="Imagem 4">
            <a:extLst>
              <a:ext uri="{FF2B5EF4-FFF2-40B4-BE49-F238E27FC236}">
                <a16:creationId xmlns:a16="http://schemas.microsoft.com/office/drawing/2014/main" id="{99F5BEE4-CC6B-00FE-2A3C-5F8F81DE9A05}"/>
              </a:ext>
            </a:extLst>
          </p:cNvPr>
          <p:cNvPicPr>
            <a:picLocks noChangeAspect="1"/>
          </p:cNvPicPr>
          <p:nvPr/>
        </p:nvPicPr>
        <p:blipFill>
          <a:blip r:embed="rId3"/>
          <a:stretch>
            <a:fillRect/>
          </a:stretch>
        </p:blipFill>
        <p:spPr>
          <a:xfrm>
            <a:off x="1424412" y="762754"/>
            <a:ext cx="9343176" cy="5332491"/>
          </a:xfrm>
          <a:prstGeom prst="rect">
            <a:avLst/>
          </a:prstGeom>
        </p:spPr>
      </p:pic>
      <p:pic>
        <p:nvPicPr>
          <p:cNvPr id="4" name="Imagem 3">
            <a:extLst>
              <a:ext uri="{FF2B5EF4-FFF2-40B4-BE49-F238E27FC236}">
                <a16:creationId xmlns:a16="http://schemas.microsoft.com/office/drawing/2014/main" id="{3E088F02-B419-06BD-5808-EB70E1716CB9}"/>
              </a:ext>
            </a:extLst>
          </p:cNvPr>
          <p:cNvPicPr>
            <a:picLocks noChangeAspect="1"/>
          </p:cNvPicPr>
          <p:nvPr/>
        </p:nvPicPr>
        <p:blipFill>
          <a:blip r:embed="rId4"/>
          <a:stretch>
            <a:fillRect/>
          </a:stretch>
        </p:blipFill>
        <p:spPr>
          <a:xfrm>
            <a:off x="142501" y="195943"/>
            <a:ext cx="1560711" cy="1081967"/>
          </a:xfrm>
          <a:prstGeom prst="rect">
            <a:avLst/>
          </a:prstGeom>
        </p:spPr>
      </p:pic>
    </p:spTree>
    <p:extLst>
      <p:ext uri="{BB962C8B-B14F-4D97-AF65-F5344CB8AC3E}">
        <p14:creationId xmlns:p14="http://schemas.microsoft.com/office/powerpoint/2010/main" val="4030876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428784"/>
            <a:ext cx="12192000" cy="2325182"/>
          </a:xfrm>
          <a:custGeom>
            <a:avLst/>
            <a:gdLst/>
            <a:ahLst/>
            <a:cxnLst/>
            <a:rect l="l" t="t" r="r" b="b"/>
            <a:pathLst>
              <a:path w="20104100" h="3834129">
                <a:moveTo>
                  <a:pt x="20104100" y="0"/>
                </a:moveTo>
                <a:lnTo>
                  <a:pt x="0" y="0"/>
                </a:lnTo>
                <a:lnTo>
                  <a:pt x="0" y="3833933"/>
                </a:lnTo>
                <a:lnTo>
                  <a:pt x="20104100" y="3833933"/>
                </a:lnTo>
                <a:lnTo>
                  <a:pt x="20104100" y="0"/>
                </a:lnTo>
                <a:close/>
              </a:path>
            </a:pathLst>
          </a:custGeom>
          <a:solidFill>
            <a:srgbClr val="FFFFFF"/>
          </a:solidFill>
        </p:spPr>
        <p:txBody>
          <a:bodyPr wrap="square" lIns="0" tIns="0" rIns="0" bIns="0" rtlCol="0"/>
          <a:lstStyle/>
          <a:p>
            <a:endParaRPr sz="1092"/>
          </a:p>
        </p:txBody>
      </p:sp>
      <p:sp>
        <p:nvSpPr>
          <p:cNvPr id="3" name="object 3"/>
          <p:cNvSpPr txBox="1">
            <a:spLocks noGrp="1"/>
          </p:cNvSpPr>
          <p:nvPr>
            <p:ph type="title"/>
          </p:nvPr>
        </p:nvSpPr>
        <p:spPr>
          <a:xfrm>
            <a:off x="3427744" y="559811"/>
            <a:ext cx="8370735" cy="1825896"/>
          </a:xfrm>
          <a:prstGeom prst="rect">
            <a:avLst/>
          </a:prstGeom>
        </p:spPr>
        <p:txBody>
          <a:bodyPr vert="horz" wrap="square" lIns="0" tIns="6932" rIns="0" bIns="0" rtlCol="0" anchor="ctr">
            <a:spAutoFit/>
          </a:bodyPr>
          <a:lstStyle/>
          <a:p>
            <a:pPr marL="7701" marR="3081" algn="just">
              <a:lnSpc>
                <a:spcPct val="101000"/>
              </a:lnSpc>
              <a:spcBef>
                <a:spcPts val="55"/>
              </a:spcBef>
            </a:pPr>
            <a:r>
              <a:rPr lang="en-US" sz="2000" b="1" dirty="0">
                <a:solidFill>
                  <a:srgbClr val="808080"/>
                </a:solidFill>
                <a:latin typeface="Arial"/>
                <a:cs typeface="Arial"/>
              </a:rPr>
              <a:t>The ARGENTINE REPUBLIC designs, builds and operates nuclear power plants, while facing a process of construction of a Small Modular Reactor (SMR) of entirely national design and develops negotiations with the People's Republic of China for the construction of a Nuclear Power Plant of HPR-1000 technology.</a:t>
            </a:r>
            <a:r>
              <a:rPr lang="en-US" sz="1728" dirty="0">
                <a:solidFill>
                  <a:srgbClr val="808080"/>
                </a:solidFill>
                <a:latin typeface="Arial"/>
                <a:cs typeface="Arial"/>
              </a:rPr>
              <a:t>
</a:t>
            </a:r>
            <a:endParaRPr sz="1728" dirty="0">
              <a:latin typeface="Arial"/>
              <a:cs typeface="Arial"/>
            </a:endParaRPr>
          </a:p>
        </p:txBody>
      </p:sp>
      <p:pic>
        <p:nvPicPr>
          <p:cNvPr id="4" name="object 4"/>
          <p:cNvPicPr/>
          <p:nvPr/>
        </p:nvPicPr>
        <p:blipFill>
          <a:blip r:embed="rId2" cstate="print"/>
          <a:stretch>
            <a:fillRect/>
          </a:stretch>
        </p:blipFill>
        <p:spPr>
          <a:xfrm>
            <a:off x="2078300" y="2158391"/>
            <a:ext cx="1454735" cy="1108229"/>
          </a:xfrm>
          <a:prstGeom prst="rect">
            <a:avLst/>
          </a:prstGeom>
        </p:spPr>
      </p:pic>
      <p:sp>
        <p:nvSpPr>
          <p:cNvPr id="5" name="object 5"/>
          <p:cNvSpPr txBox="1"/>
          <p:nvPr/>
        </p:nvSpPr>
        <p:spPr>
          <a:xfrm>
            <a:off x="931338" y="3300908"/>
            <a:ext cx="3709972" cy="652084"/>
          </a:xfrm>
          <a:prstGeom prst="rect">
            <a:avLst/>
          </a:prstGeom>
        </p:spPr>
        <p:txBody>
          <a:bodyPr vert="horz" wrap="square" lIns="0" tIns="10397" rIns="0" bIns="0" rtlCol="0">
            <a:spAutoFit/>
          </a:bodyPr>
          <a:lstStyle/>
          <a:p>
            <a:pPr algn="ctr">
              <a:spcBef>
                <a:spcPts val="82"/>
              </a:spcBef>
            </a:pPr>
            <a:r>
              <a:rPr lang="en-US" sz="1334" b="1">
                <a:solidFill>
                  <a:srgbClr val="808080"/>
                </a:solidFill>
                <a:latin typeface="Arial"/>
                <a:cs typeface="Arial"/>
              </a:rPr>
              <a:t>3 NUCLEAR POWER PLANTS IN OPERATION
TOTAL INSTALLED CAPACITY 1763 MWe
</a:t>
            </a:r>
            <a:endParaRPr sz="1334">
              <a:latin typeface="Arial"/>
              <a:cs typeface="Arial"/>
            </a:endParaRPr>
          </a:p>
        </p:txBody>
      </p:sp>
      <p:pic>
        <p:nvPicPr>
          <p:cNvPr id="6" name="object 6"/>
          <p:cNvPicPr/>
          <p:nvPr/>
        </p:nvPicPr>
        <p:blipFill>
          <a:blip r:embed="rId3" cstate="print"/>
          <a:stretch>
            <a:fillRect/>
          </a:stretch>
        </p:blipFill>
        <p:spPr>
          <a:xfrm>
            <a:off x="6270361" y="2038703"/>
            <a:ext cx="1445131" cy="1173984"/>
          </a:xfrm>
          <a:prstGeom prst="rect">
            <a:avLst/>
          </a:prstGeom>
        </p:spPr>
      </p:pic>
      <p:sp>
        <p:nvSpPr>
          <p:cNvPr id="7" name="object 7"/>
          <p:cNvSpPr txBox="1"/>
          <p:nvPr/>
        </p:nvSpPr>
        <p:spPr>
          <a:xfrm>
            <a:off x="5546312" y="3249929"/>
            <a:ext cx="2649045" cy="844088"/>
          </a:xfrm>
          <a:prstGeom prst="rect">
            <a:avLst/>
          </a:prstGeom>
        </p:spPr>
        <p:txBody>
          <a:bodyPr vert="horz" wrap="square" lIns="0" tIns="6932" rIns="0" bIns="0" rtlCol="0">
            <a:spAutoFit/>
          </a:bodyPr>
          <a:lstStyle/>
          <a:p>
            <a:pPr marL="7701" marR="3081" indent="245671">
              <a:lnSpc>
                <a:spcPct val="101699"/>
              </a:lnSpc>
              <a:spcBef>
                <a:spcPts val="55"/>
              </a:spcBef>
            </a:pPr>
            <a:r>
              <a:rPr lang="en-US" sz="1334" b="1">
                <a:solidFill>
                  <a:srgbClr val="808080"/>
                </a:solidFill>
                <a:latin typeface="Arial"/>
                <a:cs typeface="Arial"/>
              </a:rPr>
              <a:t>1 CAREM NUCLEAR POWER PLANT UNDER CONSTRUCTION (SMR)
</a:t>
            </a:r>
            <a:endParaRPr sz="1334" dirty="0">
              <a:latin typeface="Arial"/>
              <a:cs typeface="Arial"/>
            </a:endParaRPr>
          </a:p>
        </p:txBody>
      </p:sp>
      <p:grpSp>
        <p:nvGrpSpPr>
          <p:cNvPr id="8" name="object 8"/>
          <p:cNvGrpSpPr/>
          <p:nvPr/>
        </p:nvGrpSpPr>
        <p:grpSpPr>
          <a:xfrm>
            <a:off x="113778" y="3698830"/>
            <a:ext cx="11558139" cy="2089507"/>
            <a:chOff x="187615" y="5928163"/>
            <a:chExt cx="19058890" cy="3445510"/>
          </a:xfrm>
        </p:grpSpPr>
        <p:pic>
          <p:nvPicPr>
            <p:cNvPr id="9" name="object 9"/>
            <p:cNvPicPr/>
            <p:nvPr/>
          </p:nvPicPr>
          <p:blipFill>
            <a:blip r:embed="rId4" cstate="print"/>
            <a:stretch>
              <a:fillRect/>
            </a:stretch>
          </p:blipFill>
          <p:spPr>
            <a:xfrm>
              <a:off x="4745210" y="5928163"/>
              <a:ext cx="4097693" cy="3423983"/>
            </a:xfrm>
            <a:prstGeom prst="rect">
              <a:avLst/>
            </a:prstGeom>
          </p:spPr>
        </p:pic>
        <p:pic>
          <p:nvPicPr>
            <p:cNvPr id="10" name="object 10"/>
            <p:cNvPicPr/>
            <p:nvPr/>
          </p:nvPicPr>
          <p:blipFill>
            <a:blip r:embed="rId5" cstate="print"/>
            <a:stretch>
              <a:fillRect/>
            </a:stretch>
          </p:blipFill>
          <p:spPr>
            <a:xfrm>
              <a:off x="187615" y="6126743"/>
              <a:ext cx="4422975" cy="3225403"/>
            </a:xfrm>
            <a:prstGeom prst="rect">
              <a:avLst/>
            </a:prstGeom>
          </p:spPr>
        </p:pic>
        <p:pic>
          <p:nvPicPr>
            <p:cNvPr id="11" name="object 11"/>
            <p:cNvPicPr/>
            <p:nvPr/>
          </p:nvPicPr>
          <p:blipFill>
            <a:blip r:embed="rId6" cstate="print"/>
            <a:stretch>
              <a:fillRect/>
            </a:stretch>
          </p:blipFill>
          <p:spPr>
            <a:xfrm>
              <a:off x="9195597" y="6315577"/>
              <a:ext cx="4421756" cy="2978091"/>
            </a:xfrm>
            <a:prstGeom prst="rect">
              <a:avLst/>
            </a:prstGeom>
          </p:spPr>
        </p:pic>
        <p:pic>
          <p:nvPicPr>
            <p:cNvPr id="12" name="object 12"/>
            <p:cNvPicPr/>
            <p:nvPr/>
          </p:nvPicPr>
          <p:blipFill>
            <a:blip r:embed="rId7" cstate="print"/>
            <a:stretch>
              <a:fillRect/>
            </a:stretch>
          </p:blipFill>
          <p:spPr>
            <a:xfrm>
              <a:off x="14307511" y="6465425"/>
              <a:ext cx="4938917" cy="2908040"/>
            </a:xfrm>
            <a:prstGeom prst="rect">
              <a:avLst/>
            </a:prstGeom>
          </p:spPr>
        </p:pic>
      </p:grpSp>
      <p:sp>
        <p:nvSpPr>
          <p:cNvPr id="13" name="object 13"/>
          <p:cNvSpPr txBox="1"/>
          <p:nvPr/>
        </p:nvSpPr>
        <p:spPr>
          <a:xfrm>
            <a:off x="151144" y="5838260"/>
            <a:ext cx="2530437" cy="1123992"/>
          </a:xfrm>
          <a:prstGeom prst="rect">
            <a:avLst/>
          </a:prstGeom>
        </p:spPr>
        <p:txBody>
          <a:bodyPr vert="horz" wrap="square" lIns="0" tIns="8857" rIns="0" bIns="0" rtlCol="0">
            <a:spAutoFit/>
          </a:bodyPr>
          <a:lstStyle/>
          <a:p>
            <a:pPr marL="7701">
              <a:spcBef>
                <a:spcPts val="69"/>
              </a:spcBef>
            </a:pPr>
            <a:r>
              <a:rPr lang="en-US" sz="1152" b="1" i="1" spc="-12">
                <a:solidFill>
                  <a:srgbClr val="4BB7FF"/>
                </a:solidFill>
                <a:latin typeface="Arial"/>
                <a:cs typeface="Arial"/>
              </a:rPr>
              <a:t>ATUCHA 1
First nuclear power plant in Latin America (362 Mwe)
ATUCHA 2
Commissioning in 2014 (745 Mwe)
</a:t>
            </a:r>
            <a:endParaRPr sz="1152" dirty="0">
              <a:latin typeface="Arial"/>
              <a:cs typeface="Arial"/>
            </a:endParaRPr>
          </a:p>
        </p:txBody>
      </p:sp>
      <p:sp>
        <p:nvSpPr>
          <p:cNvPr id="14" name="object 14"/>
          <p:cNvSpPr txBox="1"/>
          <p:nvPr/>
        </p:nvSpPr>
        <p:spPr>
          <a:xfrm>
            <a:off x="2947884" y="5838260"/>
            <a:ext cx="2365233" cy="1070516"/>
          </a:xfrm>
          <a:prstGeom prst="rect">
            <a:avLst/>
          </a:prstGeom>
        </p:spPr>
        <p:txBody>
          <a:bodyPr vert="horz" wrap="square" lIns="0" tIns="8857" rIns="0" bIns="0" rtlCol="0">
            <a:spAutoFit/>
          </a:bodyPr>
          <a:lstStyle/>
          <a:p>
            <a:pPr marL="7701">
              <a:spcBef>
                <a:spcPts val="69"/>
              </a:spcBef>
            </a:pPr>
            <a:r>
              <a:rPr sz="1152" b="1" i="1" spc="-6" dirty="0">
                <a:solidFill>
                  <a:srgbClr val="4BB7FF"/>
                </a:solidFill>
                <a:latin typeface="Arial"/>
                <a:cs typeface="Arial"/>
              </a:rPr>
              <a:t>EMBALSE</a:t>
            </a:r>
            <a:endParaRPr sz="1152" dirty="0">
              <a:latin typeface="Arial"/>
              <a:cs typeface="Arial"/>
            </a:endParaRPr>
          </a:p>
          <a:p>
            <a:pPr marL="7701" marR="3081">
              <a:lnSpc>
                <a:spcPct val="101000"/>
              </a:lnSpc>
            </a:pPr>
            <a:r>
              <a:rPr sz="1152" i="1" dirty="0">
                <a:latin typeface="Arial"/>
                <a:cs typeface="Arial"/>
              </a:rPr>
              <a:t>En</a:t>
            </a:r>
            <a:r>
              <a:rPr sz="1152" i="1" spc="-15" dirty="0">
                <a:latin typeface="Arial"/>
                <a:cs typeface="Arial"/>
              </a:rPr>
              <a:t> </a:t>
            </a:r>
            <a:r>
              <a:rPr sz="1152" i="1" dirty="0">
                <a:latin typeface="Arial"/>
                <a:cs typeface="Arial"/>
              </a:rPr>
              <a:t>2019 </a:t>
            </a:r>
            <a:r>
              <a:rPr sz="1152" i="1" dirty="0" err="1">
                <a:latin typeface="Arial"/>
                <a:cs typeface="Arial"/>
              </a:rPr>
              <a:t>culmi</a:t>
            </a:r>
            <a:r>
              <a:rPr lang="en-US" sz="1152" i="1" dirty="0" err="1">
                <a:latin typeface="Arial"/>
                <a:cs typeface="Arial"/>
              </a:rPr>
              <a:t>RESERVOIR</a:t>
            </a:r>
            <a:r>
              <a:rPr lang="en-US" sz="1152" i="1" dirty="0">
                <a:latin typeface="Arial"/>
                <a:cs typeface="Arial"/>
              </a:rPr>
              <a:t>
In 2019, the life extension tasks were completed, allowing it to operate for 30 more years (656 Mwe).</a:t>
            </a:r>
            <a:r>
              <a:rPr sz="1152" i="1" spc="-6" dirty="0">
                <a:latin typeface="Arial"/>
                <a:cs typeface="Arial"/>
              </a:rPr>
              <a:t>.</a:t>
            </a:r>
            <a:endParaRPr sz="1152" dirty="0">
              <a:latin typeface="Arial"/>
              <a:cs typeface="Arial"/>
            </a:endParaRPr>
          </a:p>
        </p:txBody>
      </p:sp>
      <p:sp>
        <p:nvSpPr>
          <p:cNvPr id="15" name="object 15"/>
          <p:cNvSpPr txBox="1"/>
          <p:nvPr/>
        </p:nvSpPr>
        <p:spPr>
          <a:xfrm>
            <a:off x="9201991" y="3385687"/>
            <a:ext cx="2158053" cy="844088"/>
          </a:xfrm>
          <a:prstGeom prst="rect">
            <a:avLst/>
          </a:prstGeom>
        </p:spPr>
        <p:txBody>
          <a:bodyPr vert="horz" wrap="square" lIns="0" tIns="6932" rIns="0" bIns="0" rtlCol="0">
            <a:spAutoFit/>
          </a:bodyPr>
          <a:lstStyle/>
          <a:p>
            <a:pPr marL="462462" marR="3081" indent="-455146">
              <a:lnSpc>
                <a:spcPct val="101699"/>
              </a:lnSpc>
              <a:spcBef>
                <a:spcPts val="55"/>
              </a:spcBef>
            </a:pPr>
            <a:r>
              <a:rPr lang="en-US" sz="1334" b="1">
                <a:solidFill>
                  <a:srgbClr val="808080"/>
                </a:solidFill>
                <a:latin typeface="Arial"/>
                <a:cs typeface="Arial"/>
              </a:rPr>
              <a:t>1 NUCLEAR POWER PLANT UNDER NEGOTIATION
</a:t>
            </a:r>
            <a:endParaRPr sz="1334" dirty="0">
              <a:latin typeface="Arial"/>
              <a:cs typeface="Arial"/>
            </a:endParaRPr>
          </a:p>
        </p:txBody>
      </p:sp>
      <p:pic>
        <p:nvPicPr>
          <p:cNvPr id="16" name="그림 1">
            <a:extLst>
              <a:ext uri="{FF2B5EF4-FFF2-40B4-BE49-F238E27FC236}">
                <a16:creationId xmlns:a16="http://schemas.microsoft.com/office/drawing/2014/main" id="{7CC08020-034F-7DA7-B79A-752053BAB9B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sp>
        <p:nvSpPr>
          <p:cNvPr id="17" name="Espaço Reservado para Rodapé 16">
            <a:extLst>
              <a:ext uri="{FF2B5EF4-FFF2-40B4-BE49-F238E27FC236}">
                <a16:creationId xmlns:a16="http://schemas.microsoft.com/office/drawing/2014/main" id="{4420EEBF-3D88-58A8-2F96-8104DD6EEA53}"/>
              </a:ext>
            </a:extLst>
          </p:cNvPr>
          <p:cNvSpPr>
            <a:spLocks noGrp="1"/>
          </p:cNvSpPr>
          <p:nvPr>
            <p:ph type="ftr" sz="quarter" idx="11"/>
          </p:nvPr>
        </p:nvSpPr>
        <p:spPr/>
        <p:txBody>
          <a:bodyPr/>
          <a:lstStyle/>
          <a:p>
            <a:r>
              <a:rPr lang="en-US"/>
              <a:t>INSC 02-2023</a:t>
            </a:r>
            <a:endParaRPr lang="en-US" dirty="0"/>
          </a:p>
        </p:txBody>
      </p:sp>
      <p:sp>
        <p:nvSpPr>
          <p:cNvPr id="18" name="Espaço Reservado para Número de Slide 17">
            <a:extLst>
              <a:ext uri="{FF2B5EF4-FFF2-40B4-BE49-F238E27FC236}">
                <a16:creationId xmlns:a16="http://schemas.microsoft.com/office/drawing/2014/main" id="{19708D8E-8BF2-7105-25D4-42B3BFF00D19}"/>
              </a:ext>
            </a:extLst>
          </p:cNvPr>
          <p:cNvSpPr>
            <a:spLocks noGrp="1"/>
          </p:cNvSpPr>
          <p:nvPr>
            <p:ph type="sldNum" sz="quarter" idx="12"/>
          </p:nvPr>
        </p:nvSpPr>
        <p:spPr/>
        <p:txBody>
          <a:bodyPr/>
          <a:lstStyle/>
          <a:p>
            <a:fld id="{C2B3F63C-79FA-4542-BCA9-FE5471B838F1}" type="slidenum">
              <a:rPr lang="en-US" smtClean="0"/>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126968"/>
            <a:ext cx="12192000" cy="1627012"/>
          </a:xfrm>
          <a:custGeom>
            <a:avLst/>
            <a:gdLst/>
            <a:ahLst/>
            <a:cxnLst/>
            <a:rect l="l" t="t" r="r" b="b"/>
            <a:pathLst>
              <a:path w="20104100" h="2682875">
                <a:moveTo>
                  <a:pt x="20104100" y="0"/>
                </a:moveTo>
                <a:lnTo>
                  <a:pt x="0" y="0"/>
                </a:lnTo>
                <a:lnTo>
                  <a:pt x="0" y="2682655"/>
                </a:lnTo>
                <a:lnTo>
                  <a:pt x="20104100" y="2682655"/>
                </a:lnTo>
                <a:lnTo>
                  <a:pt x="20104100" y="0"/>
                </a:lnTo>
                <a:close/>
              </a:path>
            </a:pathLst>
          </a:custGeom>
          <a:solidFill>
            <a:srgbClr val="FFFFFF"/>
          </a:solidFill>
        </p:spPr>
        <p:txBody>
          <a:bodyPr wrap="square" lIns="0" tIns="0" rIns="0" bIns="0" rtlCol="0"/>
          <a:lstStyle/>
          <a:p>
            <a:endParaRPr sz="1092"/>
          </a:p>
        </p:txBody>
      </p:sp>
      <p:pic>
        <p:nvPicPr>
          <p:cNvPr id="3" name="object 3"/>
          <p:cNvPicPr/>
          <p:nvPr/>
        </p:nvPicPr>
        <p:blipFill>
          <a:blip r:embed="rId2" cstate="print"/>
          <a:stretch>
            <a:fillRect/>
          </a:stretch>
        </p:blipFill>
        <p:spPr>
          <a:xfrm>
            <a:off x="317692" y="2405157"/>
            <a:ext cx="3482056" cy="1981514"/>
          </a:xfrm>
          <a:prstGeom prst="rect">
            <a:avLst/>
          </a:prstGeom>
        </p:spPr>
      </p:pic>
      <p:pic>
        <p:nvPicPr>
          <p:cNvPr id="4" name="object 4"/>
          <p:cNvPicPr/>
          <p:nvPr/>
        </p:nvPicPr>
        <p:blipFill>
          <a:blip r:embed="rId3" cstate="print"/>
          <a:stretch>
            <a:fillRect/>
          </a:stretch>
        </p:blipFill>
        <p:spPr>
          <a:xfrm>
            <a:off x="4192062" y="2405157"/>
            <a:ext cx="3703702" cy="1983730"/>
          </a:xfrm>
          <a:prstGeom prst="rect">
            <a:avLst/>
          </a:prstGeom>
        </p:spPr>
      </p:pic>
      <p:pic>
        <p:nvPicPr>
          <p:cNvPr id="5" name="object 5"/>
          <p:cNvPicPr/>
          <p:nvPr/>
        </p:nvPicPr>
        <p:blipFill>
          <a:blip r:embed="rId4" cstate="print"/>
          <a:stretch>
            <a:fillRect/>
          </a:stretch>
        </p:blipFill>
        <p:spPr>
          <a:xfrm>
            <a:off x="4192062" y="4742782"/>
            <a:ext cx="3703702" cy="2011066"/>
          </a:xfrm>
          <a:prstGeom prst="rect">
            <a:avLst/>
          </a:prstGeom>
        </p:spPr>
      </p:pic>
      <p:pic>
        <p:nvPicPr>
          <p:cNvPr id="6" name="object 6"/>
          <p:cNvPicPr/>
          <p:nvPr/>
        </p:nvPicPr>
        <p:blipFill>
          <a:blip r:embed="rId5" cstate="print"/>
          <a:stretch>
            <a:fillRect/>
          </a:stretch>
        </p:blipFill>
        <p:spPr>
          <a:xfrm>
            <a:off x="8275518" y="4744998"/>
            <a:ext cx="3158453" cy="2008848"/>
          </a:xfrm>
          <a:prstGeom prst="rect">
            <a:avLst/>
          </a:prstGeom>
        </p:spPr>
      </p:pic>
      <p:pic>
        <p:nvPicPr>
          <p:cNvPr id="7" name="object 7"/>
          <p:cNvPicPr/>
          <p:nvPr/>
        </p:nvPicPr>
        <p:blipFill>
          <a:blip r:embed="rId6" cstate="print"/>
          <a:stretch>
            <a:fillRect/>
          </a:stretch>
        </p:blipFill>
        <p:spPr>
          <a:xfrm>
            <a:off x="317692" y="4733176"/>
            <a:ext cx="3482056" cy="2020670"/>
          </a:xfrm>
          <a:prstGeom prst="rect">
            <a:avLst/>
          </a:prstGeom>
        </p:spPr>
      </p:pic>
      <p:sp>
        <p:nvSpPr>
          <p:cNvPr id="8" name="object 8"/>
          <p:cNvSpPr txBox="1"/>
          <p:nvPr/>
        </p:nvSpPr>
        <p:spPr>
          <a:xfrm>
            <a:off x="385202" y="2064247"/>
            <a:ext cx="930766" cy="227068"/>
          </a:xfrm>
          <a:prstGeom prst="rect">
            <a:avLst/>
          </a:prstGeom>
        </p:spPr>
        <p:txBody>
          <a:bodyPr vert="horz" wrap="square" lIns="0" tIns="7702" rIns="0" bIns="0" rtlCol="0">
            <a:spAutoFit/>
          </a:bodyPr>
          <a:lstStyle/>
          <a:p>
            <a:pPr marL="7701">
              <a:spcBef>
                <a:spcPts val="61"/>
              </a:spcBef>
            </a:pPr>
            <a:r>
              <a:rPr sz="1425" b="1" dirty="0">
                <a:solidFill>
                  <a:srgbClr val="0099DC"/>
                </a:solidFill>
                <a:latin typeface="Arial"/>
                <a:cs typeface="Arial"/>
              </a:rPr>
              <a:t>CAREM</a:t>
            </a:r>
            <a:r>
              <a:rPr sz="1425" b="1" spc="-55" dirty="0">
                <a:solidFill>
                  <a:srgbClr val="0099DC"/>
                </a:solidFill>
                <a:latin typeface="Arial"/>
                <a:cs typeface="Arial"/>
              </a:rPr>
              <a:t> </a:t>
            </a:r>
            <a:r>
              <a:rPr sz="1425" b="1" spc="-15" dirty="0">
                <a:solidFill>
                  <a:srgbClr val="0099DC"/>
                </a:solidFill>
                <a:latin typeface="Arial"/>
                <a:cs typeface="Arial"/>
              </a:rPr>
              <a:t>25</a:t>
            </a:r>
            <a:endParaRPr sz="1425">
              <a:latin typeface="Arial"/>
              <a:cs typeface="Arial"/>
            </a:endParaRPr>
          </a:p>
        </p:txBody>
      </p:sp>
      <p:pic>
        <p:nvPicPr>
          <p:cNvPr id="9" name="object 9"/>
          <p:cNvPicPr/>
          <p:nvPr/>
        </p:nvPicPr>
        <p:blipFill>
          <a:blip r:embed="rId7" cstate="print"/>
          <a:stretch>
            <a:fillRect/>
          </a:stretch>
        </p:blipFill>
        <p:spPr>
          <a:xfrm>
            <a:off x="8268130" y="2394813"/>
            <a:ext cx="3165842" cy="1991857"/>
          </a:xfrm>
          <a:prstGeom prst="rect">
            <a:avLst/>
          </a:prstGeom>
        </p:spPr>
      </p:pic>
      <p:sp>
        <p:nvSpPr>
          <p:cNvPr id="10" name="object 10"/>
          <p:cNvSpPr txBox="1"/>
          <p:nvPr/>
        </p:nvSpPr>
        <p:spPr>
          <a:xfrm>
            <a:off x="4284963" y="2064247"/>
            <a:ext cx="538743" cy="227068"/>
          </a:xfrm>
          <a:prstGeom prst="rect">
            <a:avLst/>
          </a:prstGeom>
        </p:spPr>
        <p:txBody>
          <a:bodyPr vert="horz" wrap="square" lIns="0" tIns="7702" rIns="0" bIns="0" rtlCol="0">
            <a:spAutoFit/>
          </a:bodyPr>
          <a:lstStyle/>
          <a:p>
            <a:pPr marL="7701">
              <a:spcBef>
                <a:spcPts val="61"/>
              </a:spcBef>
            </a:pPr>
            <a:r>
              <a:rPr sz="1425" b="1" spc="-12" dirty="0">
                <a:solidFill>
                  <a:srgbClr val="0099DC"/>
                </a:solidFill>
                <a:latin typeface="Arial"/>
                <a:cs typeface="Arial"/>
              </a:rPr>
              <a:t>RA-</a:t>
            </a:r>
            <a:r>
              <a:rPr sz="1425" b="1" spc="-21" dirty="0">
                <a:solidFill>
                  <a:srgbClr val="0099DC"/>
                </a:solidFill>
                <a:latin typeface="Arial"/>
                <a:cs typeface="Arial"/>
              </a:rPr>
              <a:t>10</a:t>
            </a:r>
            <a:endParaRPr sz="1425">
              <a:latin typeface="Arial"/>
              <a:cs typeface="Arial"/>
            </a:endParaRPr>
          </a:p>
        </p:txBody>
      </p:sp>
      <p:sp>
        <p:nvSpPr>
          <p:cNvPr id="11" name="object 11"/>
          <p:cNvSpPr txBox="1"/>
          <p:nvPr/>
        </p:nvSpPr>
        <p:spPr>
          <a:xfrm>
            <a:off x="8267693" y="2113440"/>
            <a:ext cx="1963197" cy="227068"/>
          </a:xfrm>
          <a:prstGeom prst="rect">
            <a:avLst/>
          </a:prstGeom>
        </p:spPr>
        <p:txBody>
          <a:bodyPr vert="horz" wrap="square" lIns="0" tIns="7702" rIns="0" bIns="0" rtlCol="0">
            <a:spAutoFit/>
          </a:bodyPr>
          <a:lstStyle/>
          <a:p>
            <a:pPr marL="7701">
              <a:spcBef>
                <a:spcPts val="61"/>
              </a:spcBef>
            </a:pPr>
            <a:r>
              <a:rPr sz="1425" b="1" dirty="0">
                <a:solidFill>
                  <a:srgbClr val="0099DC"/>
                </a:solidFill>
                <a:latin typeface="Arial"/>
                <a:cs typeface="Arial"/>
              </a:rPr>
              <a:t>Futura</a:t>
            </a:r>
            <a:r>
              <a:rPr sz="1425" b="1" spc="-61" dirty="0">
                <a:solidFill>
                  <a:srgbClr val="0099DC"/>
                </a:solidFill>
                <a:latin typeface="Arial"/>
                <a:cs typeface="Arial"/>
              </a:rPr>
              <a:t> </a:t>
            </a:r>
            <a:r>
              <a:rPr sz="1425" b="1" dirty="0">
                <a:solidFill>
                  <a:srgbClr val="0099DC"/>
                </a:solidFill>
                <a:latin typeface="Arial"/>
                <a:cs typeface="Arial"/>
              </a:rPr>
              <a:t>Central</a:t>
            </a:r>
            <a:r>
              <a:rPr sz="1425" b="1" spc="-45" dirty="0">
                <a:solidFill>
                  <a:srgbClr val="0099DC"/>
                </a:solidFill>
                <a:latin typeface="Arial"/>
                <a:cs typeface="Arial"/>
              </a:rPr>
              <a:t> </a:t>
            </a:r>
            <a:r>
              <a:rPr sz="1425" b="1" spc="-6" dirty="0">
                <a:solidFill>
                  <a:srgbClr val="0099DC"/>
                </a:solidFill>
                <a:latin typeface="Arial"/>
                <a:cs typeface="Arial"/>
              </a:rPr>
              <a:t>Nuclear</a:t>
            </a:r>
            <a:endParaRPr sz="1425">
              <a:latin typeface="Arial"/>
              <a:cs typeface="Arial"/>
            </a:endParaRPr>
          </a:p>
        </p:txBody>
      </p:sp>
      <p:sp>
        <p:nvSpPr>
          <p:cNvPr id="12" name="object 12"/>
          <p:cNvSpPr txBox="1"/>
          <p:nvPr/>
        </p:nvSpPr>
        <p:spPr>
          <a:xfrm>
            <a:off x="399092" y="4445031"/>
            <a:ext cx="2313630" cy="459183"/>
          </a:xfrm>
          <a:prstGeom prst="rect">
            <a:avLst/>
          </a:prstGeom>
        </p:spPr>
        <p:txBody>
          <a:bodyPr vert="horz" wrap="square" lIns="0" tIns="7702" rIns="0" bIns="0" rtlCol="0">
            <a:spAutoFit/>
          </a:bodyPr>
          <a:lstStyle/>
          <a:p>
            <a:pPr marL="7701">
              <a:spcBef>
                <a:spcPts val="61"/>
              </a:spcBef>
            </a:pPr>
            <a:r>
              <a:rPr lang="en-US" sz="1425" b="1" spc="-6">
                <a:solidFill>
                  <a:srgbClr val="0099DC"/>
                </a:solidFill>
                <a:latin typeface="Arial"/>
                <a:cs typeface="Arial"/>
              </a:rPr>
              <a:t>Uranium enrichment
</a:t>
            </a:r>
            <a:endParaRPr sz="1425">
              <a:latin typeface="Arial"/>
              <a:cs typeface="Arial"/>
            </a:endParaRPr>
          </a:p>
        </p:txBody>
      </p:sp>
      <p:sp>
        <p:nvSpPr>
          <p:cNvPr id="13" name="object 13"/>
          <p:cNvSpPr txBox="1"/>
          <p:nvPr/>
        </p:nvSpPr>
        <p:spPr>
          <a:xfrm>
            <a:off x="4197782" y="4445031"/>
            <a:ext cx="1893880" cy="678474"/>
          </a:xfrm>
          <a:prstGeom prst="rect">
            <a:avLst/>
          </a:prstGeom>
        </p:spPr>
        <p:txBody>
          <a:bodyPr vert="horz" wrap="square" lIns="0" tIns="7702" rIns="0" bIns="0" rtlCol="0">
            <a:spAutoFit/>
          </a:bodyPr>
          <a:lstStyle/>
          <a:p>
            <a:pPr marL="7701">
              <a:spcBef>
                <a:spcPts val="61"/>
              </a:spcBef>
            </a:pPr>
            <a:r>
              <a:rPr lang="en-US" sz="1425" b="1">
                <a:solidFill>
                  <a:srgbClr val="0099DC"/>
                </a:solidFill>
                <a:latin typeface="Arial"/>
                <a:cs typeface="Arial"/>
              </a:rPr>
              <a:t>Environmental restitution
</a:t>
            </a:r>
            <a:endParaRPr sz="1425" dirty="0">
              <a:latin typeface="Arial"/>
              <a:cs typeface="Arial"/>
            </a:endParaRPr>
          </a:p>
        </p:txBody>
      </p:sp>
      <p:sp>
        <p:nvSpPr>
          <p:cNvPr id="14" name="object 14"/>
          <p:cNvSpPr txBox="1"/>
          <p:nvPr/>
        </p:nvSpPr>
        <p:spPr>
          <a:xfrm>
            <a:off x="8298107" y="4470706"/>
            <a:ext cx="1482988" cy="678474"/>
          </a:xfrm>
          <a:prstGeom prst="rect">
            <a:avLst/>
          </a:prstGeom>
        </p:spPr>
        <p:txBody>
          <a:bodyPr vert="horz" wrap="square" lIns="0" tIns="7702" rIns="0" bIns="0" rtlCol="0">
            <a:spAutoFit/>
          </a:bodyPr>
          <a:lstStyle/>
          <a:p>
            <a:pPr marL="7701">
              <a:spcBef>
                <a:spcPts val="61"/>
              </a:spcBef>
            </a:pPr>
            <a:r>
              <a:rPr lang="en-US" sz="1425" b="1">
                <a:solidFill>
                  <a:srgbClr val="0099DC"/>
                </a:solidFill>
                <a:latin typeface="Arial"/>
                <a:cs typeface="Arial"/>
              </a:rPr>
              <a:t>Nuclear medicine
</a:t>
            </a:r>
            <a:endParaRPr sz="1425" dirty="0">
              <a:latin typeface="Arial"/>
              <a:cs typeface="Arial"/>
            </a:endParaRPr>
          </a:p>
        </p:txBody>
      </p:sp>
      <p:sp>
        <p:nvSpPr>
          <p:cNvPr id="15" name="object 15"/>
          <p:cNvSpPr txBox="1">
            <a:spLocks noGrp="1"/>
          </p:cNvSpPr>
          <p:nvPr>
            <p:ph type="title"/>
          </p:nvPr>
        </p:nvSpPr>
        <p:spPr>
          <a:xfrm>
            <a:off x="2712722" y="377703"/>
            <a:ext cx="8856978" cy="684497"/>
          </a:xfrm>
          <a:prstGeom prst="rect">
            <a:avLst/>
          </a:prstGeom>
        </p:spPr>
        <p:txBody>
          <a:bodyPr vert="horz" wrap="square" lIns="0" tIns="7317" rIns="0" bIns="0" rtlCol="0" anchor="ctr">
            <a:spAutoFit/>
          </a:bodyPr>
          <a:lstStyle/>
          <a:p>
            <a:pPr marL="7701">
              <a:lnSpc>
                <a:spcPct val="100000"/>
              </a:lnSpc>
              <a:spcBef>
                <a:spcPts val="58"/>
              </a:spcBef>
            </a:pPr>
            <a:r>
              <a:rPr lang="en-US" b="1" dirty="0"/>
              <a:t>ARGENTINA MAIN ON GOING PROJECTS</a:t>
            </a:r>
            <a:endParaRPr b="1" spc="-6" dirty="0"/>
          </a:p>
        </p:txBody>
      </p:sp>
      <p:pic>
        <p:nvPicPr>
          <p:cNvPr id="16" name="그림 1">
            <a:extLst>
              <a:ext uri="{FF2B5EF4-FFF2-40B4-BE49-F238E27FC236}">
                <a16:creationId xmlns:a16="http://schemas.microsoft.com/office/drawing/2014/main" id="{B94B2B8F-AC37-4309-86E9-62BAE642EB2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sp>
        <p:nvSpPr>
          <p:cNvPr id="17" name="Espaço Reservado para Rodapé 16">
            <a:extLst>
              <a:ext uri="{FF2B5EF4-FFF2-40B4-BE49-F238E27FC236}">
                <a16:creationId xmlns:a16="http://schemas.microsoft.com/office/drawing/2014/main" id="{C7412002-DB15-6DA6-B978-5137DB4AF6CD}"/>
              </a:ext>
            </a:extLst>
          </p:cNvPr>
          <p:cNvSpPr>
            <a:spLocks noGrp="1"/>
          </p:cNvSpPr>
          <p:nvPr>
            <p:ph type="ftr" sz="quarter" idx="11"/>
          </p:nvPr>
        </p:nvSpPr>
        <p:spPr/>
        <p:txBody>
          <a:bodyPr/>
          <a:lstStyle/>
          <a:p>
            <a:r>
              <a:rPr lang="en-US"/>
              <a:t>INSC 02-2023</a:t>
            </a:r>
            <a:endParaRPr lang="en-US" dirty="0"/>
          </a:p>
        </p:txBody>
      </p:sp>
      <p:sp>
        <p:nvSpPr>
          <p:cNvPr id="18" name="Espaço Reservado para Número de Slide 17">
            <a:extLst>
              <a:ext uri="{FF2B5EF4-FFF2-40B4-BE49-F238E27FC236}">
                <a16:creationId xmlns:a16="http://schemas.microsoft.com/office/drawing/2014/main" id="{CAF3FF1A-05EE-6336-88F5-E6C8BE1CA1FC}"/>
              </a:ext>
            </a:extLst>
          </p:cNvPr>
          <p:cNvSpPr>
            <a:spLocks noGrp="1"/>
          </p:cNvSpPr>
          <p:nvPr>
            <p:ph type="sldNum" sz="quarter" idx="12"/>
          </p:nvPr>
        </p:nvSpPr>
        <p:spPr/>
        <p:txBody>
          <a:bodyPr/>
          <a:lstStyle/>
          <a:p>
            <a:fld id="{C2B3F63C-79FA-4542-BCA9-FE5471B838F1}" type="slidenum">
              <a:rPr lang="en-US" smtClean="0"/>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D5AD7E7-2779-A2C8-B62B-64AB75273AD1}"/>
              </a:ext>
            </a:extLst>
          </p:cNvPr>
          <p:cNvSpPr>
            <a:spLocks noGrp="1"/>
          </p:cNvSpPr>
          <p:nvPr>
            <p:ph type="title"/>
          </p:nvPr>
        </p:nvSpPr>
        <p:spPr>
          <a:xfrm>
            <a:off x="2138680" y="378619"/>
            <a:ext cx="4109720" cy="1907381"/>
          </a:xfrm>
        </p:spPr>
        <p:txBody>
          <a:bodyPr>
            <a:normAutofit/>
          </a:bodyPr>
          <a:lstStyle/>
          <a:p>
            <a:r>
              <a:rPr lang="en-US" b="1" dirty="0"/>
              <a:t>CAREN  25 and  </a:t>
            </a:r>
            <a:r>
              <a:rPr lang="en-US" b="1" dirty="0" err="1"/>
              <a:t>Multipurpouse</a:t>
            </a:r>
            <a:r>
              <a:rPr lang="en-US" b="1" dirty="0"/>
              <a:t> RA 10</a:t>
            </a:r>
          </a:p>
        </p:txBody>
      </p:sp>
      <p:grpSp>
        <p:nvGrpSpPr>
          <p:cNvPr id="6" name="Tela 5">
            <a:extLst>
              <a:ext uri="{FF2B5EF4-FFF2-40B4-BE49-F238E27FC236}">
                <a16:creationId xmlns:a16="http://schemas.microsoft.com/office/drawing/2014/main" id="{8341D6BF-D213-823D-0F5E-8C8E254F9B3E}"/>
              </a:ext>
            </a:extLst>
          </p:cNvPr>
          <p:cNvGrpSpPr/>
          <p:nvPr/>
        </p:nvGrpSpPr>
        <p:grpSpPr>
          <a:xfrm>
            <a:off x="3273425" y="2974975"/>
            <a:ext cx="5645150" cy="2381250"/>
            <a:chOff x="0" y="-736600"/>
            <a:chExt cx="5645150" cy="2381250"/>
          </a:xfrm>
        </p:grpSpPr>
        <p:sp>
          <p:nvSpPr>
            <p:cNvPr id="7" name="Retângulo 6">
              <a:extLst>
                <a:ext uri="{FF2B5EF4-FFF2-40B4-BE49-F238E27FC236}">
                  <a16:creationId xmlns:a16="http://schemas.microsoft.com/office/drawing/2014/main" id="{0BBBF4F0-A389-FDD5-9892-B875B89817BA}"/>
                </a:ext>
              </a:extLst>
            </p:cNvPr>
            <p:cNvSpPr/>
            <p:nvPr/>
          </p:nvSpPr>
          <p:spPr>
            <a:xfrm>
              <a:off x="0" y="-736600"/>
              <a:ext cx="5645150" cy="2381250"/>
            </a:xfrm>
            <a:prstGeom prst="rect">
              <a:avLst/>
            </a:prstGeom>
            <a:noFill/>
            <a:ln>
              <a:noFill/>
            </a:ln>
          </p:spPr>
          <p:txBody>
            <a:bodyPr/>
            <a:lstStyle/>
            <a:p>
              <a:endParaRPr lang="en-US"/>
            </a:p>
          </p:txBody>
        </p:sp>
      </p:grpSp>
      <p:pic>
        <p:nvPicPr>
          <p:cNvPr id="8" name="그림 1">
            <a:extLst>
              <a:ext uri="{FF2B5EF4-FFF2-40B4-BE49-F238E27FC236}">
                <a16:creationId xmlns:a16="http://schemas.microsoft.com/office/drawing/2014/main" id="{C9471AD2-7BE9-A779-FEAD-97F53E8FD3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sp>
        <p:nvSpPr>
          <p:cNvPr id="3" name="object 7">
            <a:extLst>
              <a:ext uri="{FF2B5EF4-FFF2-40B4-BE49-F238E27FC236}">
                <a16:creationId xmlns:a16="http://schemas.microsoft.com/office/drawing/2014/main" id="{42B9135C-DE8D-0CC2-8F54-98FDE4905EB4}"/>
              </a:ext>
            </a:extLst>
          </p:cNvPr>
          <p:cNvSpPr txBox="1">
            <a:spLocks noGrp="1"/>
          </p:cNvSpPr>
          <p:nvPr>
            <p:ph idx="1"/>
          </p:nvPr>
        </p:nvSpPr>
        <p:spPr>
          <a:xfrm>
            <a:off x="787400" y="2718155"/>
            <a:ext cx="3949700" cy="3761226"/>
          </a:xfrm>
          <a:prstGeom prst="rect">
            <a:avLst/>
          </a:prstGeom>
          <a:solidFill>
            <a:srgbClr val="0099FF">
              <a:alpha val="70195"/>
            </a:srgbClr>
          </a:solidFill>
        </p:spPr>
        <p:txBody>
          <a:bodyPr vert="horz" wrap="square" lIns="0" tIns="102049" rIns="0" bIns="0" rtlCol="0">
            <a:spAutoFit/>
          </a:bodyPr>
          <a:lstStyle/>
          <a:p>
            <a:pPr marL="43897">
              <a:spcBef>
                <a:spcPts val="803"/>
              </a:spcBef>
            </a:pPr>
            <a:r>
              <a:rPr lang="en-US" sz="1728" b="1" dirty="0">
                <a:solidFill>
                  <a:srgbClr val="FFFFFF"/>
                </a:solidFill>
                <a:latin typeface="Arial"/>
                <a:cs typeface="Arial"/>
              </a:rPr>
              <a:t>Main features
Tipo PWR
Electrical power : 32 MW
Heating capacity : 100 MW
Integrated Primary System
Natural circulation
</a:t>
            </a:r>
            <a:r>
              <a:rPr lang="en-US" sz="1728" b="1" dirty="0" err="1">
                <a:solidFill>
                  <a:srgbClr val="FFFFFF"/>
                </a:solidFill>
                <a:latin typeface="Arial"/>
                <a:cs typeface="Arial"/>
              </a:rPr>
              <a:t>Autopresurizado</a:t>
            </a:r>
            <a:r>
              <a:rPr lang="en-US" sz="1728" b="1" dirty="0">
                <a:solidFill>
                  <a:srgbClr val="FFFFFF"/>
                </a:solidFill>
                <a:latin typeface="Arial"/>
                <a:cs typeface="Arial"/>
              </a:rPr>
              <a:t>
Fuel: Enriched UO2 (3.1 and 1.8%)
Passive safety systems
18-month operating cycle
</a:t>
            </a:r>
            <a:endParaRPr sz="1728" dirty="0">
              <a:latin typeface="Arial"/>
              <a:cs typeface="Arial"/>
            </a:endParaRPr>
          </a:p>
        </p:txBody>
      </p:sp>
      <p:pic>
        <p:nvPicPr>
          <p:cNvPr id="10" name="object 3">
            <a:extLst>
              <a:ext uri="{FF2B5EF4-FFF2-40B4-BE49-F238E27FC236}">
                <a16:creationId xmlns:a16="http://schemas.microsoft.com/office/drawing/2014/main" id="{1F683892-167B-EEDA-1675-14453A61CF24}"/>
              </a:ext>
            </a:extLst>
          </p:cNvPr>
          <p:cNvPicPr/>
          <p:nvPr/>
        </p:nvPicPr>
        <p:blipFill>
          <a:blip r:embed="rId3" cstate="print"/>
          <a:stretch>
            <a:fillRect/>
          </a:stretch>
        </p:blipFill>
        <p:spPr>
          <a:xfrm>
            <a:off x="6476365" y="245428"/>
            <a:ext cx="4608018" cy="2917509"/>
          </a:xfrm>
          <a:prstGeom prst="rect">
            <a:avLst/>
          </a:prstGeom>
        </p:spPr>
      </p:pic>
      <p:pic>
        <p:nvPicPr>
          <p:cNvPr id="11" name="object 6">
            <a:extLst>
              <a:ext uri="{FF2B5EF4-FFF2-40B4-BE49-F238E27FC236}">
                <a16:creationId xmlns:a16="http://schemas.microsoft.com/office/drawing/2014/main" id="{5141DD68-37F5-DF1D-BAC9-255BEB3B9B38}"/>
              </a:ext>
            </a:extLst>
          </p:cNvPr>
          <p:cNvPicPr/>
          <p:nvPr/>
        </p:nvPicPr>
        <p:blipFill>
          <a:blip r:embed="rId4" cstate="print"/>
          <a:stretch>
            <a:fillRect/>
          </a:stretch>
        </p:blipFill>
        <p:spPr>
          <a:xfrm>
            <a:off x="6532622" y="3264408"/>
            <a:ext cx="5227578" cy="3348164"/>
          </a:xfrm>
          <a:prstGeom prst="rect">
            <a:avLst/>
          </a:prstGeom>
        </p:spPr>
      </p:pic>
      <p:sp>
        <p:nvSpPr>
          <p:cNvPr id="2" name="Espaço Reservado para Rodapé 1">
            <a:extLst>
              <a:ext uri="{FF2B5EF4-FFF2-40B4-BE49-F238E27FC236}">
                <a16:creationId xmlns:a16="http://schemas.microsoft.com/office/drawing/2014/main" id="{2C66F88B-5092-92BF-2E52-3DFA9B3EB961}"/>
              </a:ext>
            </a:extLst>
          </p:cNvPr>
          <p:cNvSpPr>
            <a:spLocks noGrp="1"/>
          </p:cNvSpPr>
          <p:nvPr>
            <p:ph type="ftr" sz="quarter" idx="11"/>
          </p:nvPr>
        </p:nvSpPr>
        <p:spPr/>
        <p:txBody>
          <a:bodyPr/>
          <a:lstStyle/>
          <a:p>
            <a:r>
              <a:rPr lang="en-US"/>
              <a:t>INSC 02-2023</a:t>
            </a:r>
            <a:endParaRPr lang="en-US" dirty="0"/>
          </a:p>
        </p:txBody>
      </p:sp>
      <p:sp>
        <p:nvSpPr>
          <p:cNvPr id="5" name="Espaço Reservado para Número de Slide 4">
            <a:extLst>
              <a:ext uri="{FF2B5EF4-FFF2-40B4-BE49-F238E27FC236}">
                <a16:creationId xmlns:a16="http://schemas.microsoft.com/office/drawing/2014/main" id="{6C2D736C-91C3-1F04-130B-E367DA7E643E}"/>
              </a:ext>
            </a:extLst>
          </p:cNvPr>
          <p:cNvSpPr>
            <a:spLocks noGrp="1"/>
          </p:cNvSpPr>
          <p:nvPr>
            <p:ph type="sldNum" sz="quarter" idx="12"/>
          </p:nvPr>
        </p:nvSpPr>
        <p:spPr/>
        <p:txBody>
          <a:bodyPr/>
          <a:lstStyle/>
          <a:p>
            <a:fld id="{C2B3F63C-79FA-4542-BCA9-FE5471B838F1}" type="slidenum">
              <a:rPr lang="en-US" smtClean="0"/>
              <a:t>14</a:t>
            </a:fld>
            <a:endParaRPr lang="en-US"/>
          </a:p>
        </p:txBody>
      </p:sp>
    </p:spTree>
    <p:extLst>
      <p:ext uri="{BB962C8B-B14F-4D97-AF65-F5344CB8AC3E}">
        <p14:creationId xmlns:p14="http://schemas.microsoft.com/office/powerpoint/2010/main" val="1692678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AE5D7243-A0EB-8BD0-ADA7-00547E91E017}"/>
              </a:ext>
            </a:extLst>
          </p:cNvPr>
          <p:cNvSpPr/>
          <p:nvPr/>
        </p:nvSpPr>
        <p:spPr>
          <a:xfrm>
            <a:off x="3956050" y="0"/>
            <a:ext cx="8235950" cy="6858000"/>
          </a:xfrm>
          <a:prstGeom prst="rect">
            <a:avLst/>
          </a:prstGeom>
          <a:gradFill flip="none" rotWithShape="1">
            <a:gsLst>
              <a:gs pos="0">
                <a:schemeClr val="accent1">
                  <a:shade val="30000"/>
                  <a:satMod val="115000"/>
                  <a:alpha val="0"/>
                  <a:lumMod val="0"/>
                  <a:lumOff val="100000"/>
                </a:schemeClr>
              </a:gs>
              <a:gs pos="99000">
                <a:schemeClr val="accent1">
                  <a:lumMod val="20000"/>
                  <a:lumOff val="80000"/>
                  <a:shade val="67500"/>
                  <a:satMod val="115000"/>
                </a:schemeClr>
              </a:gs>
              <a:gs pos="6000">
                <a:schemeClr val="bg1">
                  <a:alpha val="72000"/>
                  <a:lumMod val="93000"/>
                  <a:lumOff val="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148" name="CaixaDeTexto 11">
            <a:extLst>
              <a:ext uri="{FF2B5EF4-FFF2-40B4-BE49-F238E27FC236}">
                <a16:creationId xmlns:a16="http://schemas.microsoft.com/office/drawing/2014/main" id="{5703F072-0D2E-3AE9-827F-AFC82365B4BF}"/>
              </a:ext>
            </a:extLst>
          </p:cNvPr>
          <p:cNvSpPr txBox="1">
            <a:spLocks noChangeArrowheads="1"/>
          </p:cNvSpPr>
          <p:nvPr/>
        </p:nvSpPr>
        <p:spPr bwMode="auto">
          <a:xfrm>
            <a:off x="4900613" y="247650"/>
            <a:ext cx="2419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t>Energy in Brazil</a:t>
            </a:r>
          </a:p>
        </p:txBody>
      </p:sp>
      <p:sp>
        <p:nvSpPr>
          <p:cNvPr id="6149" name="CaixaDeTexto 12">
            <a:extLst>
              <a:ext uri="{FF2B5EF4-FFF2-40B4-BE49-F238E27FC236}">
                <a16:creationId xmlns:a16="http://schemas.microsoft.com/office/drawing/2014/main" id="{BDECD4C0-E080-68BF-86F6-1D24FE7B318C}"/>
              </a:ext>
            </a:extLst>
          </p:cNvPr>
          <p:cNvSpPr txBox="1">
            <a:spLocks noChangeArrowheads="1"/>
          </p:cNvSpPr>
          <p:nvPr/>
        </p:nvSpPr>
        <p:spPr bwMode="auto">
          <a:xfrm>
            <a:off x="2495550" y="795338"/>
            <a:ext cx="72009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2400"/>
              <a:t>PDE 2031 – Ten Years Energy Planning: installed capacity</a:t>
            </a:r>
          </a:p>
        </p:txBody>
      </p:sp>
      <p:pic>
        <p:nvPicPr>
          <p:cNvPr id="6150" name="Imagem 13">
            <a:extLst>
              <a:ext uri="{FF2B5EF4-FFF2-40B4-BE49-F238E27FC236}">
                <a16:creationId xmlns:a16="http://schemas.microsoft.com/office/drawing/2014/main" id="{7D33F02D-2FED-E3A9-9D7C-DCCB1390CF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1538287"/>
            <a:ext cx="10236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lipse 5">
            <a:extLst>
              <a:ext uri="{FF2B5EF4-FFF2-40B4-BE49-F238E27FC236}">
                <a16:creationId xmlns:a16="http://schemas.microsoft.com/office/drawing/2014/main" id="{61C50A28-5F48-BE2E-B193-40617BE6872A}"/>
              </a:ext>
            </a:extLst>
          </p:cNvPr>
          <p:cNvSpPr/>
          <p:nvPr/>
        </p:nvSpPr>
        <p:spPr>
          <a:xfrm>
            <a:off x="155575" y="4729163"/>
            <a:ext cx="144463" cy="144462"/>
          </a:xfrm>
          <a:prstGeom prst="ellipse">
            <a:avLst/>
          </a:prstGeom>
          <a:solidFill>
            <a:srgbClr val="13475D"/>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8" name="Elipse 7">
            <a:extLst>
              <a:ext uri="{FF2B5EF4-FFF2-40B4-BE49-F238E27FC236}">
                <a16:creationId xmlns:a16="http://schemas.microsoft.com/office/drawing/2014/main" id="{249FB6CD-8504-8490-3110-A471B0ADFCF6}"/>
              </a:ext>
            </a:extLst>
          </p:cNvPr>
          <p:cNvSpPr/>
          <p:nvPr/>
        </p:nvSpPr>
        <p:spPr>
          <a:xfrm>
            <a:off x="155575" y="4987925"/>
            <a:ext cx="144463" cy="144463"/>
          </a:xfrm>
          <a:prstGeom prst="ellipse">
            <a:avLst/>
          </a:prstGeom>
          <a:solidFill>
            <a:srgbClr val="00678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Elipse 9">
            <a:extLst>
              <a:ext uri="{FF2B5EF4-FFF2-40B4-BE49-F238E27FC236}">
                <a16:creationId xmlns:a16="http://schemas.microsoft.com/office/drawing/2014/main" id="{20D8861A-1476-78BC-5D89-4AD032011A42}"/>
              </a:ext>
            </a:extLst>
          </p:cNvPr>
          <p:cNvSpPr/>
          <p:nvPr/>
        </p:nvSpPr>
        <p:spPr>
          <a:xfrm>
            <a:off x="155575" y="5246688"/>
            <a:ext cx="144463" cy="144462"/>
          </a:xfrm>
          <a:prstGeom prst="ellipse">
            <a:avLst/>
          </a:prstGeom>
          <a:solidFill>
            <a:srgbClr val="95B3D7"/>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Elipse 16">
            <a:extLst>
              <a:ext uri="{FF2B5EF4-FFF2-40B4-BE49-F238E27FC236}">
                <a16:creationId xmlns:a16="http://schemas.microsoft.com/office/drawing/2014/main" id="{A1967624-281A-5537-D639-21BC5AB72494}"/>
              </a:ext>
            </a:extLst>
          </p:cNvPr>
          <p:cNvSpPr/>
          <p:nvPr/>
        </p:nvSpPr>
        <p:spPr>
          <a:xfrm>
            <a:off x="155575" y="5505450"/>
            <a:ext cx="144463" cy="144463"/>
          </a:xfrm>
          <a:prstGeom prst="ellipse">
            <a:avLst/>
          </a:prstGeom>
          <a:solidFill>
            <a:srgbClr val="FFD96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Elipse 18">
            <a:extLst>
              <a:ext uri="{FF2B5EF4-FFF2-40B4-BE49-F238E27FC236}">
                <a16:creationId xmlns:a16="http://schemas.microsoft.com/office/drawing/2014/main" id="{BEE12B80-77AD-F241-C7CD-2D045A9EEEA7}"/>
              </a:ext>
            </a:extLst>
          </p:cNvPr>
          <p:cNvSpPr/>
          <p:nvPr/>
        </p:nvSpPr>
        <p:spPr>
          <a:xfrm>
            <a:off x="155575" y="5764213"/>
            <a:ext cx="144463" cy="144462"/>
          </a:xfrm>
          <a:prstGeom prst="ellipse">
            <a:avLst/>
          </a:prstGeom>
          <a:solidFill>
            <a:srgbClr val="C3D69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2" name="Elipse 19">
            <a:extLst>
              <a:ext uri="{FF2B5EF4-FFF2-40B4-BE49-F238E27FC236}">
                <a16:creationId xmlns:a16="http://schemas.microsoft.com/office/drawing/2014/main" id="{73D07892-4BC5-016E-1741-AB63A807B935}"/>
              </a:ext>
            </a:extLst>
          </p:cNvPr>
          <p:cNvSpPr/>
          <p:nvPr/>
        </p:nvSpPr>
        <p:spPr>
          <a:xfrm>
            <a:off x="155575" y="6022975"/>
            <a:ext cx="144463" cy="142875"/>
          </a:xfrm>
          <a:prstGeom prst="ellipse">
            <a:avLst/>
          </a:prstGeom>
          <a:solidFill>
            <a:srgbClr val="F19759"/>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3" name="Elipse 20">
            <a:extLst>
              <a:ext uri="{FF2B5EF4-FFF2-40B4-BE49-F238E27FC236}">
                <a16:creationId xmlns:a16="http://schemas.microsoft.com/office/drawing/2014/main" id="{75F005CB-3A37-E9A9-8C89-8800FE7D045B}"/>
              </a:ext>
            </a:extLst>
          </p:cNvPr>
          <p:cNvSpPr/>
          <p:nvPr/>
        </p:nvSpPr>
        <p:spPr>
          <a:xfrm>
            <a:off x="155575" y="6281738"/>
            <a:ext cx="144463" cy="142875"/>
          </a:xfrm>
          <a:prstGeom prst="ellipse">
            <a:avLst/>
          </a:prstGeom>
          <a:solidFill>
            <a:srgbClr val="95373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4" name="Elipse 33">
            <a:extLst>
              <a:ext uri="{FF2B5EF4-FFF2-40B4-BE49-F238E27FC236}">
                <a16:creationId xmlns:a16="http://schemas.microsoft.com/office/drawing/2014/main" id="{2F68E45C-2960-53E3-416D-09A7C142A18F}"/>
              </a:ext>
            </a:extLst>
          </p:cNvPr>
          <p:cNvSpPr/>
          <p:nvPr/>
        </p:nvSpPr>
        <p:spPr>
          <a:xfrm>
            <a:off x="155575" y="6540500"/>
            <a:ext cx="144463" cy="144463"/>
          </a:xfrm>
          <a:prstGeom prst="ellipse">
            <a:avLst/>
          </a:prstGeom>
          <a:solidFill>
            <a:srgbClr val="772C2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159" name="CaixaDeTexto 24">
            <a:extLst>
              <a:ext uri="{FF2B5EF4-FFF2-40B4-BE49-F238E27FC236}">
                <a16:creationId xmlns:a16="http://schemas.microsoft.com/office/drawing/2014/main" id="{32C24166-9831-6E17-5A93-9E6F088F77CD}"/>
              </a:ext>
            </a:extLst>
          </p:cNvPr>
          <p:cNvSpPr txBox="1">
            <a:spLocks noChangeArrowheads="1"/>
          </p:cNvSpPr>
          <p:nvPr/>
        </p:nvSpPr>
        <p:spPr bwMode="auto">
          <a:xfrm>
            <a:off x="355600" y="4670425"/>
            <a:ext cx="2071688"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31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31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31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31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31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31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31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31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31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spcAft>
                <a:spcPts val="600"/>
              </a:spcAft>
              <a:buClr>
                <a:srgbClr val="FFC000"/>
              </a:buClr>
              <a:buSzPct val="120000"/>
              <a:buFontTx/>
              <a:buNone/>
            </a:pPr>
            <a:r>
              <a:rPr lang="en-US" altLang="pt-BR" sz="1200">
                <a:solidFill>
                  <a:srgbClr val="404040"/>
                </a:solidFill>
                <a:latin typeface="Calibri Light" panose="020F0302020204030204" pitchFamily="34" charset="0"/>
              </a:rPr>
              <a:t>Hydraulic</a:t>
            </a:r>
          </a:p>
          <a:p>
            <a:pPr algn="just" eaLnBrk="1" hangingPunct="1">
              <a:lnSpc>
                <a:spcPct val="100000"/>
              </a:lnSpc>
              <a:spcBef>
                <a:spcPct val="0"/>
              </a:spcBef>
              <a:spcAft>
                <a:spcPts val="600"/>
              </a:spcAft>
              <a:buClr>
                <a:srgbClr val="FFC000"/>
              </a:buClr>
              <a:buSzPct val="120000"/>
              <a:buFontTx/>
              <a:buNone/>
            </a:pPr>
            <a:r>
              <a:rPr lang="en-US" altLang="pt-BR" sz="1200">
                <a:solidFill>
                  <a:srgbClr val="404040"/>
                </a:solidFill>
                <a:latin typeface="Calibri Light" panose="020F0302020204030204" pitchFamily="34" charset="0"/>
              </a:rPr>
              <a:t>Renewable thermoelectric</a:t>
            </a:r>
          </a:p>
          <a:p>
            <a:pPr algn="just" eaLnBrk="1" hangingPunct="1">
              <a:lnSpc>
                <a:spcPct val="100000"/>
              </a:lnSpc>
              <a:spcBef>
                <a:spcPct val="0"/>
              </a:spcBef>
              <a:spcAft>
                <a:spcPts val="600"/>
              </a:spcAft>
              <a:buClr>
                <a:srgbClr val="FFC000"/>
              </a:buClr>
              <a:buSzPct val="120000"/>
              <a:buFontTx/>
              <a:buNone/>
            </a:pPr>
            <a:r>
              <a:rPr lang="en-US" altLang="pt-BR" sz="1200">
                <a:solidFill>
                  <a:srgbClr val="404040"/>
                </a:solidFill>
                <a:latin typeface="Calibri Light" panose="020F0302020204030204" pitchFamily="34" charset="0"/>
              </a:rPr>
              <a:t>Non-renewable thermoelectric</a:t>
            </a:r>
          </a:p>
          <a:p>
            <a:pPr algn="just" eaLnBrk="1" hangingPunct="1">
              <a:lnSpc>
                <a:spcPct val="100000"/>
              </a:lnSpc>
              <a:spcBef>
                <a:spcPct val="0"/>
              </a:spcBef>
              <a:spcAft>
                <a:spcPts val="600"/>
              </a:spcAft>
              <a:buClr>
                <a:srgbClr val="FFC000"/>
              </a:buClr>
              <a:buSzPct val="120000"/>
              <a:buFontTx/>
              <a:buNone/>
            </a:pPr>
            <a:r>
              <a:rPr lang="en-US" altLang="pt-BR" sz="1200" b="1">
                <a:solidFill>
                  <a:srgbClr val="404040"/>
                </a:solidFill>
                <a:latin typeface="Calibri Light" panose="020F0302020204030204" pitchFamily="34" charset="0"/>
              </a:rPr>
              <a:t>Nuclear</a:t>
            </a:r>
          </a:p>
          <a:p>
            <a:pPr algn="just" eaLnBrk="1" hangingPunct="1">
              <a:lnSpc>
                <a:spcPct val="100000"/>
              </a:lnSpc>
              <a:spcBef>
                <a:spcPct val="0"/>
              </a:spcBef>
              <a:spcAft>
                <a:spcPts val="600"/>
              </a:spcAft>
              <a:buClr>
                <a:srgbClr val="FFC000"/>
              </a:buClr>
              <a:buSzPct val="120000"/>
              <a:buFontTx/>
              <a:buNone/>
            </a:pPr>
            <a:r>
              <a:rPr lang="en-US" altLang="pt-BR" sz="1200">
                <a:solidFill>
                  <a:srgbClr val="404040"/>
                </a:solidFill>
                <a:latin typeface="Calibri Light" panose="020F0302020204030204" pitchFamily="34" charset="0"/>
              </a:rPr>
              <a:t>Solar</a:t>
            </a:r>
          </a:p>
          <a:p>
            <a:pPr algn="just" eaLnBrk="1" hangingPunct="1">
              <a:lnSpc>
                <a:spcPct val="100000"/>
              </a:lnSpc>
              <a:spcBef>
                <a:spcPct val="0"/>
              </a:spcBef>
              <a:spcAft>
                <a:spcPts val="600"/>
              </a:spcAft>
              <a:buClr>
                <a:srgbClr val="FFC000"/>
              </a:buClr>
              <a:buSzPct val="120000"/>
              <a:buFontTx/>
              <a:buNone/>
            </a:pPr>
            <a:r>
              <a:rPr lang="en-US" altLang="pt-BR" sz="1200">
                <a:solidFill>
                  <a:srgbClr val="404040"/>
                </a:solidFill>
                <a:latin typeface="Calibri Light" panose="020F0302020204030204" pitchFamily="34" charset="0"/>
              </a:rPr>
              <a:t>Wind</a:t>
            </a:r>
          </a:p>
          <a:p>
            <a:pPr algn="just" eaLnBrk="1" hangingPunct="1">
              <a:lnSpc>
                <a:spcPct val="100000"/>
              </a:lnSpc>
              <a:spcBef>
                <a:spcPct val="0"/>
              </a:spcBef>
              <a:spcAft>
                <a:spcPts val="600"/>
              </a:spcAft>
              <a:buClr>
                <a:srgbClr val="FFC000"/>
              </a:buClr>
              <a:buSzPct val="120000"/>
              <a:buFontTx/>
              <a:buNone/>
            </a:pPr>
            <a:r>
              <a:rPr lang="en-US" altLang="pt-BR" sz="1200">
                <a:solidFill>
                  <a:srgbClr val="404040"/>
                </a:solidFill>
                <a:latin typeface="Calibri Light" panose="020F0302020204030204" pitchFamily="34" charset="0"/>
              </a:rPr>
              <a:t>SP + DG Renewable</a:t>
            </a:r>
          </a:p>
          <a:p>
            <a:pPr algn="just" eaLnBrk="1" hangingPunct="1">
              <a:lnSpc>
                <a:spcPct val="100000"/>
              </a:lnSpc>
              <a:spcBef>
                <a:spcPct val="0"/>
              </a:spcBef>
              <a:spcAft>
                <a:spcPts val="600"/>
              </a:spcAft>
              <a:buClr>
                <a:srgbClr val="FFC000"/>
              </a:buClr>
              <a:buSzPct val="120000"/>
              <a:buFontTx/>
              <a:buNone/>
            </a:pPr>
            <a:r>
              <a:rPr lang="en-US" altLang="pt-BR" sz="1200">
                <a:solidFill>
                  <a:srgbClr val="404040"/>
                </a:solidFill>
                <a:latin typeface="Calibri Light" panose="020F0302020204030204" pitchFamily="34" charset="0"/>
              </a:rPr>
              <a:t>SP + DG Non-renewable</a:t>
            </a:r>
          </a:p>
        </p:txBody>
      </p:sp>
      <p:sp>
        <p:nvSpPr>
          <p:cNvPr id="6160" name="CaixaDeTexto 25">
            <a:extLst>
              <a:ext uri="{FF2B5EF4-FFF2-40B4-BE49-F238E27FC236}">
                <a16:creationId xmlns:a16="http://schemas.microsoft.com/office/drawing/2014/main" id="{DDCCBBB9-3244-6FBE-5CED-A2D82631F65D}"/>
              </a:ext>
            </a:extLst>
          </p:cNvPr>
          <p:cNvSpPr txBox="1">
            <a:spLocks noChangeArrowheads="1"/>
          </p:cNvSpPr>
          <p:nvPr/>
        </p:nvSpPr>
        <p:spPr bwMode="auto">
          <a:xfrm>
            <a:off x="10023475" y="6388100"/>
            <a:ext cx="1273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600"/>
              </a:spcAft>
              <a:buFontTx/>
              <a:buNone/>
            </a:pPr>
            <a:r>
              <a:rPr lang="en-US" altLang="en-US" sz="1600"/>
              <a:t>(EPE, 2023)</a:t>
            </a:r>
          </a:p>
        </p:txBody>
      </p:sp>
      <p:sp>
        <p:nvSpPr>
          <p:cNvPr id="4" name="Triângulo 3">
            <a:extLst>
              <a:ext uri="{FF2B5EF4-FFF2-40B4-BE49-F238E27FC236}">
                <a16:creationId xmlns:a16="http://schemas.microsoft.com/office/drawing/2014/main" id="{CF3AF08C-3495-685B-D899-036E15CCFE4B}"/>
              </a:ext>
            </a:extLst>
          </p:cNvPr>
          <p:cNvSpPr/>
          <p:nvPr/>
        </p:nvSpPr>
        <p:spPr>
          <a:xfrm rot="5400000">
            <a:off x="5358606" y="4106070"/>
            <a:ext cx="1673225" cy="3794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3" name="Seta para a Esquerda 2">
            <a:extLst>
              <a:ext uri="{FF2B5EF4-FFF2-40B4-BE49-F238E27FC236}">
                <a16:creationId xmlns:a16="http://schemas.microsoft.com/office/drawing/2014/main" id="{F30A22C7-83EC-A12F-E624-33EFBC975CEF}"/>
              </a:ext>
            </a:extLst>
          </p:cNvPr>
          <p:cNvSpPr/>
          <p:nvPr/>
        </p:nvSpPr>
        <p:spPr>
          <a:xfrm>
            <a:off x="998538" y="5532438"/>
            <a:ext cx="168275" cy="114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5" name="Retângulo 4">
            <a:extLst>
              <a:ext uri="{FF2B5EF4-FFF2-40B4-BE49-F238E27FC236}">
                <a16:creationId xmlns:a16="http://schemas.microsoft.com/office/drawing/2014/main" id="{ED135847-A8EF-4BEB-5A11-A7B398445595}"/>
              </a:ext>
            </a:extLst>
          </p:cNvPr>
          <p:cNvSpPr/>
          <p:nvPr/>
        </p:nvSpPr>
        <p:spPr>
          <a:xfrm>
            <a:off x="5219700" y="2886075"/>
            <a:ext cx="876300" cy="273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5" name="CaixaDeTexto 14">
            <a:extLst>
              <a:ext uri="{FF2B5EF4-FFF2-40B4-BE49-F238E27FC236}">
                <a16:creationId xmlns:a16="http://schemas.microsoft.com/office/drawing/2014/main" id="{E95F22F0-3D82-9D83-444E-F201F818107D}"/>
              </a:ext>
            </a:extLst>
          </p:cNvPr>
          <p:cNvSpPr txBox="1"/>
          <p:nvPr/>
        </p:nvSpPr>
        <p:spPr>
          <a:xfrm rot="19332722">
            <a:off x="5373688" y="2759075"/>
            <a:ext cx="1320800" cy="369888"/>
          </a:xfrm>
          <a:prstGeom prst="rect">
            <a:avLst/>
          </a:prstGeom>
          <a:solidFill>
            <a:schemeClr val="bg1">
              <a:alpha val="88000"/>
            </a:schemeClr>
          </a:solidFill>
        </p:spPr>
        <p:txBody>
          <a:bodyPr>
            <a:spAutoFit/>
          </a:bodyPr>
          <a:lstStyle/>
          <a:p>
            <a:pPr eaLnBrk="1" fontAlgn="auto" hangingPunct="1">
              <a:spcBef>
                <a:spcPts val="0"/>
              </a:spcBef>
              <a:spcAft>
                <a:spcPts val="0"/>
              </a:spcAft>
              <a:defRPr/>
            </a:pPr>
            <a:r>
              <a:rPr lang="pt-BR" altLang="pt-BR" b="1" dirty="0">
                <a:solidFill>
                  <a:schemeClr val="bg1">
                    <a:lumMod val="50000"/>
                  </a:schemeClr>
                </a:solidFill>
                <a:latin typeface="+mn-lt"/>
                <a:cs typeface="+mn-cs"/>
              </a:rPr>
              <a:t>Renewable</a:t>
            </a:r>
            <a:endParaRPr lang="pt-BR" b="1" dirty="0">
              <a:solidFill>
                <a:schemeClr val="bg1">
                  <a:lumMod val="50000"/>
                </a:schemeClr>
              </a:solidFill>
              <a:latin typeface="+mn-lt"/>
              <a:cs typeface="+mn-cs"/>
            </a:endParaRPr>
          </a:p>
        </p:txBody>
      </p:sp>
      <p:sp>
        <p:nvSpPr>
          <p:cNvPr id="27" name="Retângulo 26">
            <a:extLst>
              <a:ext uri="{FF2B5EF4-FFF2-40B4-BE49-F238E27FC236}">
                <a16:creationId xmlns:a16="http://schemas.microsoft.com/office/drawing/2014/main" id="{AF70D4F3-FCFC-A62C-2B4C-8EB8D6082F43}"/>
              </a:ext>
            </a:extLst>
          </p:cNvPr>
          <p:cNvSpPr/>
          <p:nvPr/>
        </p:nvSpPr>
        <p:spPr>
          <a:xfrm>
            <a:off x="10582275" y="2908300"/>
            <a:ext cx="876300" cy="2746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6" name="CaixaDeTexto 15">
            <a:extLst>
              <a:ext uri="{FF2B5EF4-FFF2-40B4-BE49-F238E27FC236}">
                <a16:creationId xmlns:a16="http://schemas.microsoft.com/office/drawing/2014/main" id="{A90D99A1-DC67-5945-883D-9500F18269E8}"/>
              </a:ext>
            </a:extLst>
          </p:cNvPr>
          <p:cNvSpPr txBox="1"/>
          <p:nvPr/>
        </p:nvSpPr>
        <p:spPr>
          <a:xfrm rot="19600776">
            <a:off x="10798175" y="2814638"/>
            <a:ext cx="1320800" cy="369887"/>
          </a:xfrm>
          <a:prstGeom prst="rect">
            <a:avLst/>
          </a:prstGeom>
          <a:solidFill>
            <a:schemeClr val="bg1">
              <a:alpha val="78000"/>
            </a:schemeClr>
          </a:solidFill>
        </p:spPr>
        <p:txBody>
          <a:bodyPr>
            <a:spAutoFit/>
          </a:bodyPr>
          <a:lstStyle/>
          <a:p>
            <a:pPr eaLnBrk="1" fontAlgn="auto" hangingPunct="1">
              <a:spcBef>
                <a:spcPts val="0"/>
              </a:spcBef>
              <a:spcAft>
                <a:spcPts val="0"/>
              </a:spcAft>
              <a:defRPr/>
            </a:pPr>
            <a:r>
              <a:rPr lang="pt-BR" altLang="pt-BR" b="1" dirty="0">
                <a:solidFill>
                  <a:schemeClr val="bg1">
                    <a:lumMod val="50000"/>
                  </a:schemeClr>
                </a:solidFill>
                <a:latin typeface="+mn-lt"/>
                <a:cs typeface="+mn-cs"/>
              </a:rPr>
              <a:t>Renewable</a:t>
            </a:r>
            <a:endParaRPr lang="pt-BR" b="1" dirty="0">
              <a:solidFill>
                <a:schemeClr val="bg1">
                  <a:lumMod val="50000"/>
                </a:schemeClr>
              </a:solidFill>
              <a:latin typeface="+mn-lt"/>
              <a:cs typeface="+mn-cs"/>
            </a:endParaRPr>
          </a:p>
        </p:txBody>
      </p:sp>
      <p:sp>
        <p:nvSpPr>
          <p:cNvPr id="6" name="Espaço Reservado para Rodapé 5">
            <a:extLst>
              <a:ext uri="{FF2B5EF4-FFF2-40B4-BE49-F238E27FC236}">
                <a16:creationId xmlns:a16="http://schemas.microsoft.com/office/drawing/2014/main" id="{60041510-EC2E-3D0C-4B67-3939039E0F77}"/>
              </a:ext>
            </a:extLst>
          </p:cNvPr>
          <p:cNvSpPr>
            <a:spLocks noGrp="1"/>
          </p:cNvSpPr>
          <p:nvPr>
            <p:ph type="ftr" sz="quarter" idx="11"/>
          </p:nvPr>
        </p:nvSpPr>
        <p:spPr/>
        <p:txBody>
          <a:bodyPr/>
          <a:lstStyle/>
          <a:p>
            <a:r>
              <a:rPr lang="en-US"/>
              <a:t>INSC 02-2023</a:t>
            </a:r>
          </a:p>
        </p:txBody>
      </p:sp>
      <p:sp>
        <p:nvSpPr>
          <p:cNvPr id="7" name="Espaço Reservado para Número de Slide 6">
            <a:extLst>
              <a:ext uri="{FF2B5EF4-FFF2-40B4-BE49-F238E27FC236}">
                <a16:creationId xmlns:a16="http://schemas.microsoft.com/office/drawing/2014/main" id="{65A6C75A-674B-578F-6FD1-27B7040F5913}"/>
              </a:ext>
            </a:extLst>
          </p:cNvPr>
          <p:cNvSpPr>
            <a:spLocks noGrp="1"/>
          </p:cNvSpPr>
          <p:nvPr>
            <p:ph type="sldNum" sz="quarter" idx="12"/>
          </p:nvPr>
        </p:nvSpPr>
        <p:spPr/>
        <p:txBody>
          <a:bodyPr/>
          <a:lstStyle/>
          <a:p>
            <a:fld id="{C2B3F63C-79FA-4542-BCA9-FE5471B838F1}" type="slidenum">
              <a:rPr lang="en-US" smtClean="0"/>
              <a:t>15</a:t>
            </a:fld>
            <a:endParaRPr lang="en-US"/>
          </a:p>
        </p:txBody>
      </p:sp>
      <p:pic>
        <p:nvPicPr>
          <p:cNvPr id="8" name="그림 1">
            <a:extLst>
              <a:ext uri="{FF2B5EF4-FFF2-40B4-BE49-F238E27FC236}">
                <a16:creationId xmlns:a16="http://schemas.microsoft.com/office/drawing/2014/main" id="{DDA7FC9D-4FA7-8532-11DB-4C9478F599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m 5">
            <a:extLst>
              <a:ext uri="{FF2B5EF4-FFF2-40B4-BE49-F238E27FC236}">
                <a16:creationId xmlns:a16="http://schemas.microsoft.com/office/drawing/2014/main" id="{EEC57EC2-319F-1B8A-37A7-8C98883894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725" y="44450"/>
            <a:ext cx="284003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a:extLst>
              <a:ext uri="{FF2B5EF4-FFF2-40B4-BE49-F238E27FC236}">
                <a16:creationId xmlns:a16="http://schemas.microsoft.com/office/drawing/2014/main" id="{7C78D761-BF53-9501-C3A1-151101728339}"/>
              </a:ext>
            </a:extLst>
          </p:cNvPr>
          <p:cNvSpPr/>
          <p:nvPr/>
        </p:nvSpPr>
        <p:spPr>
          <a:xfrm>
            <a:off x="3956050" y="-3175"/>
            <a:ext cx="8235950" cy="6858000"/>
          </a:xfrm>
          <a:prstGeom prst="rect">
            <a:avLst/>
          </a:prstGeom>
          <a:gradFill flip="none" rotWithShape="1">
            <a:gsLst>
              <a:gs pos="0">
                <a:schemeClr val="accent1">
                  <a:shade val="30000"/>
                  <a:satMod val="115000"/>
                  <a:alpha val="0"/>
                  <a:lumMod val="0"/>
                  <a:lumOff val="100000"/>
                </a:schemeClr>
              </a:gs>
              <a:gs pos="99000">
                <a:schemeClr val="accent1">
                  <a:lumMod val="20000"/>
                  <a:lumOff val="80000"/>
                  <a:shade val="67500"/>
                  <a:satMod val="115000"/>
                </a:schemeClr>
              </a:gs>
              <a:gs pos="6000">
                <a:schemeClr val="bg1">
                  <a:alpha val="72000"/>
                  <a:lumMod val="93000"/>
                  <a:lumOff val="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8196" name="Imagem 7">
            <a:extLst>
              <a:ext uri="{FF2B5EF4-FFF2-40B4-BE49-F238E27FC236}">
                <a16:creationId xmlns:a16="http://schemas.microsoft.com/office/drawing/2014/main" id="{8CC18DAE-C4D3-EFB7-43FB-FFB9C7BD2480}"/>
              </a:ext>
            </a:extLst>
          </p:cNvPr>
          <p:cNvPicPr>
            <a:picLocks noChangeAspect="1"/>
          </p:cNvPicPr>
          <p:nvPr/>
        </p:nvPicPr>
        <p:blipFill>
          <a:blip r:embed="rId3">
            <a:extLst>
              <a:ext uri="{28A0092B-C50C-407E-A947-70E740481C1C}">
                <a14:useLocalDpi xmlns:a14="http://schemas.microsoft.com/office/drawing/2010/main" val="0"/>
              </a:ext>
            </a:extLst>
          </a:blip>
          <a:srcRect l="3081" t="59235"/>
          <a:stretch>
            <a:fillRect/>
          </a:stretch>
        </p:blipFill>
        <p:spPr bwMode="auto">
          <a:xfrm>
            <a:off x="83670" y="2526506"/>
            <a:ext cx="8293100" cy="1804987"/>
          </a:xfrm>
          <a:prstGeom prst="rect">
            <a:avLst/>
          </a:prstGeom>
          <a:noFill/>
          <a:ln w="9525">
            <a:solidFill>
              <a:srgbClr val="6A88A5"/>
            </a:solidFill>
            <a:miter lim="800000"/>
            <a:headEnd/>
            <a:tailEnd/>
          </a:ln>
          <a:extLst>
            <a:ext uri="{909E8E84-426E-40DD-AFC4-6F175D3DCCD1}">
              <a14:hiddenFill xmlns:a14="http://schemas.microsoft.com/office/drawing/2010/main">
                <a:solidFill>
                  <a:srgbClr val="FFFFFF"/>
                </a:solidFill>
              </a14:hiddenFill>
            </a:ext>
          </a:extLst>
        </p:spPr>
      </p:pic>
      <p:sp>
        <p:nvSpPr>
          <p:cNvPr id="9" name="CaixaDeTexto 9">
            <a:extLst>
              <a:ext uri="{FF2B5EF4-FFF2-40B4-BE49-F238E27FC236}">
                <a16:creationId xmlns:a16="http://schemas.microsoft.com/office/drawing/2014/main" id="{3049466C-4473-B3AA-97CE-37BCBFF48E48}"/>
              </a:ext>
            </a:extLst>
          </p:cNvPr>
          <p:cNvSpPr txBox="1">
            <a:spLocks noChangeArrowheads="1"/>
          </p:cNvSpPr>
          <p:nvPr/>
        </p:nvSpPr>
        <p:spPr bwMode="auto">
          <a:xfrm>
            <a:off x="1190625" y="1022350"/>
            <a:ext cx="6091238" cy="400050"/>
          </a:xfrm>
          <a:prstGeom prst="rect">
            <a:avLst/>
          </a:prstGeom>
          <a:solidFill>
            <a:schemeClr val="accent1">
              <a:lumMod val="50000"/>
            </a:schemeClr>
          </a:solidFill>
          <a:ln>
            <a:noFill/>
          </a:ln>
        </p:spPr>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b="1" dirty="0">
                <a:solidFill>
                  <a:schemeClr val="bg1"/>
                </a:solidFill>
                <a:effectLst>
                  <a:outerShdw blurRad="38100" dist="38100" dir="2700000" algn="tl">
                    <a:srgbClr val="000000">
                      <a:alpha val="43137"/>
                    </a:srgbClr>
                  </a:outerShdw>
                </a:effectLst>
              </a:rPr>
              <a:t>Nuclear installed capacity in operation (2021)</a:t>
            </a:r>
            <a:endParaRPr lang="en-US" altLang="pt-BR" sz="1800" dirty="0">
              <a:solidFill>
                <a:schemeClr val="bg1"/>
              </a:solidFill>
            </a:endParaRPr>
          </a:p>
        </p:txBody>
      </p:sp>
      <p:sp>
        <p:nvSpPr>
          <p:cNvPr id="10" name="CaixaDeTexto 9">
            <a:extLst>
              <a:ext uri="{FF2B5EF4-FFF2-40B4-BE49-F238E27FC236}">
                <a16:creationId xmlns:a16="http://schemas.microsoft.com/office/drawing/2014/main" id="{136B41B0-FEB4-0EC9-3CF3-EE11161A56A0}"/>
              </a:ext>
            </a:extLst>
          </p:cNvPr>
          <p:cNvSpPr txBox="1">
            <a:spLocks noChangeArrowheads="1"/>
          </p:cNvSpPr>
          <p:nvPr/>
        </p:nvSpPr>
        <p:spPr bwMode="auto">
          <a:xfrm>
            <a:off x="1190625" y="1558925"/>
            <a:ext cx="1676400" cy="33972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1600" b="1" dirty="0">
                <a:solidFill>
                  <a:schemeClr val="tx2">
                    <a:lumMod val="50000"/>
                  </a:schemeClr>
                </a:solidFill>
              </a:rPr>
              <a:t>1.99 GW</a:t>
            </a:r>
            <a:endParaRPr lang="en-US" altLang="pt-BR" sz="1400" b="1" dirty="0">
              <a:solidFill>
                <a:schemeClr val="tx2">
                  <a:lumMod val="50000"/>
                </a:schemeClr>
              </a:solidFill>
            </a:endParaRPr>
          </a:p>
        </p:txBody>
      </p:sp>
      <p:sp>
        <p:nvSpPr>
          <p:cNvPr id="11" name="CaixaDeTexto 9">
            <a:extLst>
              <a:ext uri="{FF2B5EF4-FFF2-40B4-BE49-F238E27FC236}">
                <a16:creationId xmlns:a16="http://schemas.microsoft.com/office/drawing/2014/main" id="{89D5D992-2614-B13B-E9AF-C218A598004A}"/>
              </a:ext>
            </a:extLst>
          </p:cNvPr>
          <p:cNvSpPr txBox="1">
            <a:spLocks noChangeArrowheads="1"/>
          </p:cNvSpPr>
          <p:nvPr/>
        </p:nvSpPr>
        <p:spPr bwMode="auto">
          <a:xfrm>
            <a:off x="3302000" y="1558925"/>
            <a:ext cx="3913188" cy="33972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1600" b="1" dirty="0">
                <a:solidFill>
                  <a:schemeClr val="tx2">
                    <a:lumMod val="50000"/>
                  </a:schemeClr>
                </a:solidFill>
              </a:rPr>
              <a:t>1.1% of total installed capacity</a:t>
            </a:r>
            <a:endParaRPr lang="en-US" altLang="pt-BR" sz="1400" b="1" dirty="0">
              <a:solidFill>
                <a:schemeClr val="tx2">
                  <a:lumMod val="50000"/>
                </a:schemeClr>
              </a:solidFill>
            </a:endParaRPr>
          </a:p>
        </p:txBody>
      </p:sp>
      <p:sp>
        <p:nvSpPr>
          <p:cNvPr id="12" name="CaixaDeTexto 9">
            <a:extLst>
              <a:ext uri="{FF2B5EF4-FFF2-40B4-BE49-F238E27FC236}">
                <a16:creationId xmlns:a16="http://schemas.microsoft.com/office/drawing/2014/main" id="{64D0747E-9A20-1E78-E3DA-F060CD84C8CD}"/>
              </a:ext>
            </a:extLst>
          </p:cNvPr>
          <p:cNvSpPr txBox="1">
            <a:spLocks noChangeArrowheads="1"/>
          </p:cNvSpPr>
          <p:nvPr/>
        </p:nvSpPr>
        <p:spPr bwMode="auto">
          <a:xfrm>
            <a:off x="8393113" y="3857625"/>
            <a:ext cx="2006600" cy="339725"/>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1600" b="1" dirty="0">
                <a:solidFill>
                  <a:schemeClr val="accent1">
                    <a:lumMod val="50000"/>
                  </a:schemeClr>
                </a:solidFill>
              </a:rPr>
              <a:t>…2027 (expected)</a:t>
            </a:r>
          </a:p>
        </p:txBody>
      </p:sp>
      <p:sp>
        <p:nvSpPr>
          <p:cNvPr id="13" name="CaixaDeTexto 9">
            <a:extLst>
              <a:ext uri="{FF2B5EF4-FFF2-40B4-BE49-F238E27FC236}">
                <a16:creationId xmlns:a16="http://schemas.microsoft.com/office/drawing/2014/main" id="{23C6FE78-5336-CC32-4ED9-7C7896B186DC}"/>
              </a:ext>
            </a:extLst>
          </p:cNvPr>
          <p:cNvSpPr txBox="1">
            <a:spLocks noChangeArrowheads="1"/>
          </p:cNvSpPr>
          <p:nvPr/>
        </p:nvSpPr>
        <p:spPr bwMode="auto">
          <a:xfrm>
            <a:off x="180975" y="4451350"/>
            <a:ext cx="11922125" cy="400050"/>
          </a:xfrm>
          <a:prstGeom prst="rect">
            <a:avLst/>
          </a:prstGeom>
          <a:solidFill>
            <a:schemeClr val="accent1">
              <a:lumMod val="50000"/>
            </a:schemeClr>
          </a:solidFill>
          <a:ln>
            <a:noFill/>
          </a:ln>
        </p:spPr>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b="1" dirty="0">
                <a:solidFill>
                  <a:schemeClr val="bg1"/>
                </a:solidFill>
                <a:effectLst>
                  <a:outerShdw blurRad="38100" dist="38100" dir="2700000" algn="tl">
                    <a:srgbClr val="000000">
                      <a:alpha val="43137"/>
                    </a:srgbClr>
                  </a:outerShdw>
                </a:effectLst>
              </a:rPr>
              <a:t>Uranium Production</a:t>
            </a:r>
            <a:endParaRPr lang="en-US" altLang="pt-BR" sz="1800" dirty="0">
              <a:solidFill>
                <a:schemeClr val="bg1"/>
              </a:solidFill>
            </a:endParaRPr>
          </a:p>
        </p:txBody>
      </p:sp>
      <p:sp>
        <p:nvSpPr>
          <p:cNvPr id="14" name="CaixaDeTexto 9">
            <a:extLst>
              <a:ext uri="{FF2B5EF4-FFF2-40B4-BE49-F238E27FC236}">
                <a16:creationId xmlns:a16="http://schemas.microsoft.com/office/drawing/2014/main" id="{FE0F9230-B8CC-67CF-0541-4F39867D60FE}"/>
              </a:ext>
            </a:extLst>
          </p:cNvPr>
          <p:cNvSpPr txBox="1">
            <a:spLocks noChangeArrowheads="1"/>
          </p:cNvSpPr>
          <p:nvPr/>
        </p:nvSpPr>
        <p:spPr bwMode="auto">
          <a:xfrm>
            <a:off x="176213" y="4906963"/>
            <a:ext cx="2508250" cy="401637"/>
          </a:xfrm>
          <a:prstGeom prst="rect">
            <a:avLst/>
          </a:prstGeom>
          <a:solidFill>
            <a:schemeClr val="accent4"/>
          </a:solidFill>
          <a:ln>
            <a:noFill/>
          </a:ln>
        </p:spPr>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dirty="0">
                <a:solidFill>
                  <a:schemeClr val="accent1">
                    <a:lumMod val="50000"/>
                  </a:schemeClr>
                </a:solidFill>
              </a:rPr>
              <a:t>Mine</a:t>
            </a:r>
            <a:endParaRPr lang="en-US" altLang="pt-BR" sz="1800" dirty="0">
              <a:solidFill>
                <a:schemeClr val="accent1">
                  <a:lumMod val="50000"/>
                </a:schemeClr>
              </a:solidFill>
            </a:endParaRPr>
          </a:p>
        </p:txBody>
      </p:sp>
      <p:sp>
        <p:nvSpPr>
          <p:cNvPr id="15" name="CaixaDeTexto 9">
            <a:extLst>
              <a:ext uri="{FF2B5EF4-FFF2-40B4-BE49-F238E27FC236}">
                <a16:creationId xmlns:a16="http://schemas.microsoft.com/office/drawing/2014/main" id="{F06885C6-63AF-70D1-AEF5-CE5BDEFB24C4}"/>
              </a:ext>
            </a:extLst>
          </p:cNvPr>
          <p:cNvSpPr txBox="1">
            <a:spLocks noChangeArrowheads="1"/>
          </p:cNvSpPr>
          <p:nvPr/>
        </p:nvSpPr>
        <p:spPr bwMode="auto">
          <a:xfrm>
            <a:off x="185738" y="5384800"/>
            <a:ext cx="2470150" cy="4000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dirty="0" err="1">
                <a:solidFill>
                  <a:schemeClr val="accent1">
                    <a:lumMod val="50000"/>
                  </a:schemeClr>
                </a:solidFill>
              </a:rPr>
              <a:t>Caetité</a:t>
            </a:r>
            <a:r>
              <a:rPr lang="en-US" altLang="pt-BR" sz="2000" dirty="0">
                <a:solidFill>
                  <a:schemeClr val="accent1">
                    <a:lumMod val="50000"/>
                  </a:schemeClr>
                </a:solidFill>
              </a:rPr>
              <a:t> – BA</a:t>
            </a:r>
            <a:endParaRPr lang="en-US" altLang="pt-BR" sz="1800" dirty="0">
              <a:solidFill>
                <a:schemeClr val="accent1">
                  <a:lumMod val="50000"/>
                </a:schemeClr>
              </a:solidFill>
            </a:endParaRPr>
          </a:p>
        </p:txBody>
      </p:sp>
      <p:sp>
        <p:nvSpPr>
          <p:cNvPr id="16" name="CaixaDeTexto 9">
            <a:extLst>
              <a:ext uri="{FF2B5EF4-FFF2-40B4-BE49-F238E27FC236}">
                <a16:creationId xmlns:a16="http://schemas.microsoft.com/office/drawing/2014/main" id="{FC5CD565-4B16-EF41-8B2B-326608A4D8B9}"/>
              </a:ext>
            </a:extLst>
          </p:cNvPr>
          <p:cNvSpPr txBox="1">
            <a:spLocks noChangeArrowheads="1"/>
          </p:cNvSpPr>
          <p:nvPr/>
        </p:nvSpPr>
        <p:spPr bwMode="auto">
          <a:xfrm>
            <a:off x="206375" y="5888038"/>
            <a:ext cx="2444750" cy="4000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dirty="0">
                <a:solidFill>
                  <a:schemeClr val="accent1">
                    <a:lumMod val="50000"/>
                  </a:schemeClr>
                </a:solidFill>
              </a:rPr>
              <a:t>Santa </a:t>
            </a:r>
            <a:r>
              <a:rPr lang="en-US" altLang="pt-BR" sz="2000" dirty="0" err="1">
                <a:solidFill>
                  <a:schemeClr val="accent1">
                    <a:lumMod val="50000"/>
                  </a:schemeClr>
                </a:solidFill>
              </a:rPr>
              <a:t>Quitéria</a:t>
            </a:r>
            <a:r>
              <a:rPr lang="en-US" altLang="pt-BR" sz="2000" dirty="0">
                <a:solidFill>
                  <a:schemeClr val="accent1">
                    <a:lumMod val="50000"/>
                  </a:schemeClr>
                </a:solidFill>
              </a:rPr>
              <a:t> – CE</a:t>
            </a:r>
            <a:endParaRPr lang="en-US" altLang="pt-BR" sz="1800" dirty="0">
              <a:solidFill>
                <a:schemeClr val="accent1">
                  <a:lumMod val="50000"/>
                </a:schemeClr>
              </a:solidFill>
            </a:endParaRPr>
          </a:p>
        </p:txBody>
      </p:sp>
      <p:sp>
        <p:nvSpPr>
          <p:cNvPr id="17" name="CaixaDeTexto 9">
            <a:extLst>
              <a:ext uri="{FF2B5EF4-FFF2-40B4-BE49-F238E27FC236}">
                <a16:creationId xmlns:a16="http://schemas.microsoft.com/office/drawing/2014/main" id="{3019266D-D20B-2EA6-AA4F-6E7FFA1DBA04}"/>
              </a:ext>
            </a:extLst>
          </p:cNvPr>
          <p:cNvSpPr txBox="1">
            <a:spLocks noChangeArrowheads="1"/>
          </p:cNvSpPr>
          <p:nvPr/>
        </p:nvSpPr>
        <p:spPr bwMode="auto">
          <a:xfrm>
            <a:off x="2800350" y="4927600"/>
            <a:ext cx="2139950" cy="400050"/>
          </a:xfrm>
          <a:prstGeom prst="rect">
            <a:avLst/>
          </a:prstGeom>
          <a:solidFill>
            <a:schemeClr val="accent4"/>
          </a:solidFill>
          <a:ln>
            <a:noFill/>
          </a:ln>
        </p:spPr>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dirty="0">
                <a:solidFill>
                  <a:schemeClr val="accent1">
                    <a:lumMod val="50000"/>
                  </a:schemeClr>
                </a:solidFill>
              </a:rPr>
              <a:t>Resources</a:t>
            </a:r>
            <a:endParaRPr lang="en-US" altLang="pt-BR" sz="1800" dirty="0">
              <a:solidFill>
                <a:schemeClr val="accent1">
                  <a:lumMod val="50000"/>
                </a:schemeClr>
              </a:solidFill>
            </a:endParaRPr>
          </a:p>
        </p:txBody>
      </p:sp>
      <p:sp>
        <p:nvSpPr>
          <p:cNvPr id="18" name="CaixaDeTexto 9">
            <a:extLst>
              <a:ext uri="{FF2B5EF4-FFF2-40B4-BE49-F238E27FC236}">
                <a16:creationId xmlns:a16="http://schemas.microsoft.com/office/drawing/2014/main" id="{7E28F27D-B174-6B06-591E-2C4E5F499E8C}"/>
              </a:ext>
            </a:extLst>
          </p:cNvPr>
          <p:cNvSpPr txBox="1">
            <a:spLocks noChangeArrowheads="1"/>
          </p:cNvSpPr>
          <p:nvPr/>
        </p:nvSpPr>
        <p:spPr bwMode="auto">
          <a:xfrm>
            <a:off x="2806700" y="5403850"/>
            <a:ext cx="2106613" cy="4000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dirty="0">
                <a:solidFill>
                  <a:schemeClr val="accent1">
                    <a:lumMod val="50000"/>
                  </a:schemeClr>
                </a:solidFill>
              </a:rPr>
              <a:t>99 k ton uranium</a:t>
            </a:r>
            <a:endParaRPr lang="en-US" altLang="pt-BR" sz="1800" dirty="0">
              <a:solidFill>
                <a:schemeClr val="accent1">
                  <a:lumMod val="50000"/>
                </a:schemeClr>
              </a:solidFill>
            </a:endParaRPr>
          </a:p>
        </p:txBody>
      </p:sp>
      <p:sp>
        <p:nvSpPr>
          <p:cNvPr id="19" name="CaixaDeTexto 9">
            <a:extLst>
              <a:ext uri="{FF2B5EF4-FFF2-40B4-BE49-F238E27FC236}">
                <a16:creationId xmlns:a16="http://schemas.microsoft.com/office/drawing/2014/main" id="{5A12D9A4-75AD-A837-E7D6-11A7269447F7}"/>
              </a:ext>
            </a:extLst>
          </p:cNvPr>
          <p:cNvSpPr txBox="1">
            <a:spLocks noChangeArrowheads="1"/>
          </p:cNvSpPr>
          <p:nvPr/>
        </p:nvSpPr>
        <p:spPr bwMode="auto">
          <a:xfrm>
            <a:off x="2813050" y="5907088"/>
            <a:ext cx="2084388" cy="4000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dirty="0">
                <a:solidFill>
                  <a:schemeClr val="accent1">
                    <a:lumMod val="50000"/>
                  </a:schemeClr>
                </a:solidFill>
              </a:rPr>
              <a:t>80 k ton uranium</a:t>
            </a:r>
            <a:endParaRPr lang="en-US" altLang="pt-BR" sz="1800" dirty="0">
              <a:solidFill>
                <a:schemeClr val="accent1">
                  <a:lumMod val="50000"/>
                </a:schemeClr>
              </a:solidFill>
            </a:endParaRPr>
          </a:p>
        </p:txBody>
      </p:sp>
      <p:sp>
        <p:nvSpPr>
          <p:cNvPr id="20" name="CaixaDeTexto 9">
            <a:extLst>
              <a:ext uri="{FF2B5EF4-FFF2-40B4-BE49-F238E27FC236}">
                <a16:creationId xmlns:a16="http://schemas.microsoft.com/office/drawing/2014/main" id="{0AC66FD4-F8E4-DBF6-1F11-10ECE8E452AF}"/>
              </a:ext>
            </a:extLst>
          </p:cNvPr>
          <p:cNvSpPr txBox="1">
            <a:spLocks noChangeArrowheads="1"/>
          </p:cNvSpPr>
          <p:nvPr/>
        </p:nvSpPr>
        <p:spPr bwMode="auto">
          <a:xfrm>
            <a:off x="5059363" y="4932363"/>
            <a:ext cx="1603375" cy="400050"/>
          </a:xfrm>
          <a:prstGeom prst="rect">
            <a:avLst/>
          </a:prstGeom>
          <a:solidFill>
            <a:schemeClr val="accent4"/>
          </a:solidFill>
          <a:ln>
            <a:noFill/>
          </a:ln>
        </p:spPr>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dirty="0">
                <a:solidFill>
                  <a:schemeClr val="accent1">
                    <a:lumMod val="50000"/>
                  </a:schemeClr>
                </a:solidFill>
              </a:rPr>
              <a:t>Status</a:t>
            </a:r>
            <a:endParaRPr lang="en-US" altLang="pt-BR" sz="1800" dirty="0">
              <a:solidFill>
                <a:schemeClr val="accent1">
                  <a:lumMod val="50000"/>
                </a:schemeClr>
              </a:solidFill>
            </a:endParaRPr>
          </a:p>
        </p:txBody>
      </p:sp>
      <p:sp>
        <p:nvSpPr>
          <p:cNvPr id="21" name="CaixaDeTexto 9">
            <a:extLst>
              <a:ext uri="{FF2B5EF4-FFF2-40B4-BE49-F238E27FC236}">
                <a16:creationId xmlns:a16="http://schemas.microsoft.com/office/drawing/2014/main" id="{CA59ED50-DFB2-8FC1-6608-A36041E1FA8C}"/>
              </a:ext>
            </a:extLst>
          </p:cNvPr>
          <p:cNvSpPr txBox="1">
            <a:spLocks noChangeArrowheads="1"/>
          </p:cNvSpPr>
          <p:nvPr/>
        </p:nvSpPr>
        <p:spPr bwMode="auto">
          <a:xfrm>
            <a:off x="5060950" y="5408613"/>
            <a:ext cx="1579563" cy="4000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dirty="0">
                <a:solidFill>
                  <a:schemeClr val="accent1">
                    <a:lumMod val="50000"/>
                  </a:schemeClr>
                </a:solidFill>
              </a:rPr>
              <a:t>Operation</a:t>
            </a:r>
            <a:endParaRPr lang="en-US" altLang="pt-BR" sz="1800" dirty="0">
              <a:solidFill>
                <a:schemeClr val="accent1">
                  <a:lumMod val="50000"/>
                </a:schemeClr>
              </a:solidFill>
            </a:endParaRPr>
          </a:p>
        </p:txBody>
      </p:sp>
      <p:sp>
        <p:nvSpPr>
          <p:cNvPr id="22" name="CaixaDeTexto 9">
            <a:extLst>
              <a:ext uri="{FF2B5EF4-FFF2-40B4-BE49-F238E27FC236}">
                <a16:creationId xmlns:a16="http://schemas.microsoft.com/office/drawing/2014/main" id="{EB983E3E-7390-E1D0-7D27-D9249D7EF65E}"/>
              </a:ext>
            </a:extLst>
          </p:cNvPr>
          <p:cNvSpPr txBox="1">
            <a:spLocks noChangeArrowheads="1"/>
          </p:cNvSpPr>
          <p:nvPr/>
        </p:nvSpPr>
        <p:spPr bwMode="auto">
          <a:xfrm>
            <a:off x="5064125" y="5911850"/>
            <a:ext cx="1563688" cy="4000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dirty="0">
                <a:solidFill>
                  <a:schemeClr val="accent1">
                    <a:lumMod val="50000"/>
                  </a:schemeClr>
                </a:solidFill>
              </a:rPr>
              <a:t>Project</a:t>
            </a:r>
            <a:endParaRPr lang="en-US" altLang="pt-BR" sz="1800" dirty="0">
              <a:solidFill>
                <a:schemeClr val="accent1">
                  <a:lumMod val="50000"/>
                </a:schemeClr>
              </a:solidFill>
            </a:endParaRPr>
          </a:p>
        </p:txBody>
      </p:sp>
      <p:sp>
        <p:nvSpPr>
          <p:cNvPr id="23" name="CaixaDeTexto 9">
            <a:extLst>
              <a:ext uri="{FF2B5EF4-FFF2-40B4-BE49-F238E27FC236}">
                <a16:creationId xmlns:a16="http://schemas.microsoft.com/office/drawing/2014/main" id="{B179E62F-16D6-4A6E-1A3E-E5923FD51137}"/>
              </a:ext>
            </a:extLst>
          </p:cNvPr>
          <p:cNvSpPr txBox="1">
            <a:spLocks noChangeArrowheads="1"/>
          </p:cNvSpPr>
          <p:nvPr/>
        </p:nvSpPr>
        <p:spPr bwMode="auto">
          <a:xfrm>
            <a:off x="6837363" y="4951413"/>
            <a:ext cx="2459037" cy="400050"/>
          </a:xfrm>
          <a:prstGeom prst="rect">
            <a:avLst/>
          </a:prstGeom>
          <a:solidFill>
            <a:schemeClr val="accent4"/>
          </a:solidFill>
          <a:ln>
            <a:noFill/>
          </a:ln>
        </p:spPr>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dirty="0">
                <a:solidFill>
                  <a:schemeClr val="accent1">
                    <a:lumMod val="50000"/>
                  </a:schemeClr>
                </a:solidFill>
              </a:rPr>
              <a:t>Production Capacity</a:t>
            </a:r>
            <a:endParaRPr lang="en-US" altLang="pt-BR" sz="1800" dirty="0">
              <a:solidFill>
                <a:schemeClr val="accent1">
                  <a:lumMod val="50000"/>
                </a:schemeClr>
              </a:solidFill>
            </a:endParaRPr>
          </a:p>
        </p:txBody>
      </p:sp>
      <p:sp>
        <p:nvSpPr>
          <p:cNvPr id="24" name="CaixaDeTexto 9">
            <a:extLst>
              <a:ext uri="{FF2B5EF4-FFF2-40B4-BE49-F238E27FC236}">
                <a16:creationId xmlns:a16="http://schemas.microsoft.com/office/drawing/2014/main" id="{E5926460-37C3-7795-3CA8-63AE2EE44C11}"/>
              </a:ext>
            </a:extLst>
          </p:cNvPr>
          <p:cNvSpPr txBox="1">
            <a:spLocks noChangeArrowheads="1"/>
          </p:cNvSpPr>
          <p:nvPr/>
        </p:nvSpPr>
        <p:spPr bwMode="auto">
          <a:xfrm>
            <a:off x="6781800" y="5429250"/>
            <a:ext cx="2520950" cy="4000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dirty="0">
                <a:solidFill>
                  <a:schemeClr val="accent1">
                    <a:lumMod val="50000"/>
                  </a:schemeClr>
                </a:solidFill>
              </a:rPr>
              <a:t>400 ton/year</a:t>
            </a:r>
            <a:endParaRPr lang="en-US" altLang="pt-BR" sz="1800" dirty="0">
              <a:solidFill>
                <a:schemeClr val="accent1">
                  <a:lumMod val="50000"/>
                </a:schemeClr>
              </a:solidFill>
            </a:endParaRPr>
          </a:p>
        </p:txBody>
      </p:sp>
      <p:sp>
        <p:nvSpPr>
          <p:cNvPr id="25" name="CaixaDeTexto 9">
            <a:extLst>
              <a:ext uri="{FF2B5EF4-FFF2-40B4-BE49-F238E27FC236}">
                <a16:creationId xmlns:a16="http://schemas.microsoft.com/office/drawing/2014/main" id="{A6DF824B-E287-396C-72C6-7E7377F286F2}"/>
              </a:ext>
            </a:extLst>
          </p:cNvPr>
          <p:cNvSpPr txBox="1">
            <a:spLocks noChangeArrowheads="1"/>
          </p:cNvSpPr>
          <p:nvPr/>
        </p:nvSpPr>
        <p:spPr bwMode="auto">
          <a:xfrm>
            <a:off x="6805613" y="5932488"/>
            <a:ext cx="2493962" cy="36830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1800" dirty="0">
                <a:solidFill>
                  <a:schemeClr val="accent1">
                    <a:lumMod val="50000"/>
                  </a:schemeClr>
                </a:solidFill>
              </a:rPr>
              <a:t>1,600 ton/year</a:t>
            </a:r>
          </a:p>
        </p:txBody>
      </p:sp>
      <p:sp>
        <p:nvSpPr>
          <p:cNvPr id="26" name="CaixaDeTexto 9">
            <a:extLst>
              <a:ext uri="{FF2B5EF4-FFF2-40B4-BE49-F238E27FC236}">
                <a16:creationId xmlns:a16="http://schemas.microsoft.com/office/drawing/2014/main" id="{B1CAAA6D-99D2-F5C4-062F-6B5CD8866E8E}"/>
              </a:ext>
            </a:extLst>
          </p:cNvPr>
          <p:cNvSpPr txBox="1">
            <a:spLocks noChangeArrowheads="1"/>
          </p:cNvSpPr>
          <p:nvPr/>
        </p:nvSpPr>
        <p:spPr bwMode="auto">
          <a:xfrm>
            <a:off x="125413" y="2000250"/>
            <a:ext cx="8267700" cy="400050"/>
          </a:xfrm>
          <a:prstGeom prst="rect">
            <a:avLst/>
          </a:prstGeom>
          <a:solidFill>
            <a:schemeClr val="accent1">
              <a:lumMod val="50000"/>
            </a:schemeClr>
          </a:solidFill>
          <a:ln>
            <a:noFill/>
          </a:ln>
        </p:spPr>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b="1" dirty="0">
                <a:solidFill>
                  <a:schemeClr val="bg1"/>
                </a:solidFill>
                <a:effectLst>
                  <a:outerShdw blurRad="38100" dist="38100" dir="2700000" algn="tl">
                    <a:srgbClr val="000000">
                      <a:alpha val="43137"/>
                    </a:srgbClr>
                  </a:outerShdw>
                </a:effectLst>
              </a:rPr>
              <a:t>Nuclear Power Plants</a:t>
            </a:r>
            <a:endParaRPr lang="en-US" altLang="pt-BR" sz="1800" dirty="0">
              <a:solidFill>
                <a:schemeClr val="bg1"/>
              </a:solidFill>
            </a:endParaRPr>
          </a:p>
        </p:txBody>
      </p:sp>
      <p:sp>
        <p:nvSpPr>
          <p:cNvPr id="27" name="CaixaDeTexto 9">
            <a:extLst>
              <a:ext uri="{FF2B5EF4-FFF2-40B4-BE49-F238E27FC236}">
                <a16:creationId xmlns:a16="http://schemas.microsoft.com/office/drawing/2014/main" id="{AC56FC77-EF1D-821E-CBBE-C9CEF7F19C23}"/>
              </a:ext>
            </a:extLst>
          </p:cNvPr>
          <p:cNvSpPr txBox="1">
            <a:spLocks noChangeArrowheads="1"/>
          </p:cNvSpPr>
          <p:nvPr/>
        </p:nvSpPr>
        <p:spPr bwMode="auto">
          <a:xfrm>
            <a:off x="9405938" y="4954588"/>
            <a:ext cx="2686050" cy="400050"/>
          </a:xfrm>
          <a:prstGeom prst="rect">
            <a:avLst/>
          </a:prstGeom>
          <a:solidFill>
            <a:schemeClr val="accent4"/>
          </a:solidFill>
          <a:ln>
            <a:noFill/>
          </a:ln>
        </p:spPr>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1800" dirty="0">
                <a:solidFill>
                  <a:schemeClr val="accent1">
                    <a:lumMod val="50000"/>
                  </a:schemeClr>
                </a:solidFill>
              </a:rPr>
              <a:t>Potential Capacity</a:t>
            </a:r>
            <a:r>
              <a:rPr lang="en-US" altLang="pt-BR" sz="2000" dirty="0">
                <a:solidFill>
                  <a:schemeClr val="accent1">
                    <a:lumMod val="50000"/>
                  </a:schemeClr>
                </a:solidFill>
              </a:rPr>
              <a:t> </a:t>
            </a:r>
            <a:r>
              <a:rPr lang="en-US" altLang="pt-BR" sz="1400" dirty="0">
                <a:solidFill>
                  <a:schemeClr val="accent1">
                    <a:lumMod val="50000"/>
                  </a:schemeClr>
                </a:solidFill>
              </a:rPr>
              <a:t>(2027)</a:t>
            </a:r>
            <a:endParaRPr lang="en-US" altLang="pt-BR" sz="1800" dirty="0">
              <a:solidFill>
                <a:schemeClr val="accent1">
                  <a:lumMod val="50000"/>
                </a:schemeClr>
              </a:solidFill>
            </a:endParaRPr>
          </a:p>
        </p:txBody>
      </p:sp>
      <p:sp>
        <p:nvSpPr>
          <p:cNvPr id="28" name="CaixaDeTexto 9">
            <a:extLst>
              <a:ext uri="{FF2B5EF4-FFF2-40B4-BE49-F238E27FC236}">
                <a16:creationId xmlns:a16="http://schemas.microsoft.com/office/drawing/2014/main" id="{FAE4976D-2CB3-CAE9-0D6B-89CBA66FB98B}"/>
              </a:ext>
            </a:extLst>
          </p:cNvPr>
          <p:cNvSpPr txBox="1">
            <a:spLocks noChangeArrowheads="1"/>
          </p:cNvSpPr>
          <p:nvPr/>
        </p:nvSpPr>
        <p:spPr bwMode="auto">
          <a:xfrm>
            <a:off x="9436100" y="5430838"/>
            <a:ext cx="2622550" cy="4000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dirty="0">
                <a:solidFill>
                  <a:schemeClr val="accent1">
                    <a:lumMod val="50000"/>
                  </a:schemeClr>
                </a:solidFill>
              </a:rPr>
              <a:t>800 ton/year</a:t>
            </a:r>
            <a:endParaRPr lang="en-US" altLang="pt-BR" sz="1800" dirty="0">
              <a:solidFill>
                <a:schemeClr val="accent1">
                  <a:lumMod val="50000"/>
                </a:schemeClr>
              </a:solidFill>
            </a:endParaRPr>
          </a:p>
        </p:txBody>
      </p:sp>
      <p:sp>
        <p:nvSpPr>
          <p:cNvPr id="29" name="CaixaDeTexto 9">
            <a:extLst>
              <a:ext uri="{FF2B5EF4-FFF2-40B4-BE49-F238E27FC236}">
                <a16:creationId xmlns:a16="http://schemas.microsoft.com/office/drawing/2014/main" id="{FBDE0B81-BC17-F93B-05FA-74866B0AE9AD}"/>
              </a:ext>
            </a:extLst>
          </p:cNvPr>
          <p:cNvSpPr txBox="1">
            <a:spLocks noChangeArrowheads="1"/>
          </p:cNvSpPr>
          <p:nvPr/>
        </p:nvSpPr>
        <p:spPr bwMode="auto">
          <a:xfrm>
            <a:off x="9458325" y="5934075"/>
            <a:ext cx="2597150" cy="4000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00000"/>
              </a:lnSpc>
              <a:spcBef>
                <a:spcPct val="0"/>
              </a:spcBef>
              <a:spcAft>
                <a:spcPts val="0"/>
              </a:spcAft>
              <a:buClrTx/>
              <a:buFont typeface="Arial" panose="020B0604020202020204" pitchFamily="34" charset="0"/>
              <a:buNone/>
              <a:defRPr/>
            </a:pPr>
            <a:r>
              <a:rPr lang="en-US" altLang="pt-BR" sz="2000" dirty="0">
                <a:solidFill>
                  <a:schemeClr val="accent1">
                    <a:lumMod val="50000"/>
                  </a:schemeClr>
                </a:solidFill>
              </a:rPr>
              <a:t>2,300 ton/year</a:t>
            </a:r>
            <a:endParaRPr lang="en-US" altLang="pt-BR" sz="1800" dirty="0">
              <a:solidFill>
                <a:schemeClr val="accent1">
                  <a:lumMod val="50000"/>
                </a:schemeClr>
              </a:solidFill>
            </a:endParaRPr>
          </a:p>
        </p:txBody>
      </p:sp>
      <p:pic>
        <p:nvPicPr>
          <p:cNvPr id="8218" name="Imagem 34">
            <a:extLst>
              <a:ext uri="{FF2B5EF4-FFF2-40B4-BE49-F238E27FC236}">
                <a16:creationId xmlns:a16="http://schemas.microsoft.com/office/drawing/2014/main" id="{7BCD15B1-5FD2-085F-08CE-185012CDC3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16938" y="1852613"/>
            <a:ext cx="3135312"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9" name="CaixaDeTexto 35">
            <a:extLst>
              <a:ext uri="{FF2B5EF4-FFF2-40B4-BE49-F238E27FC236}">
                <a16:creationId xmlns:a16="http://schemas.microsoft.com/office/drawing/2014/main" id="{9507A35E-B41A-87F0-DD8F-4993D9215093}"/>
              </a:ext>
            </a:extLst>
          </p:cNvPr>
          <p:cNvSpPr txBox="1">
            <a:spLocks noChangeArrowheads="1"/>
          </p:cNvSpPr>
          <p:nvPr/>
        </p:nvSpPr>
        <p:spPr bwMode="auto">
          <a:xfrm>
            <a:off x="10023475" y="6388100"/>
            <a:ext cx="1273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600"/>
              </a:spcAft>
              <a:buFontTx/>
              <a:buNone/>
            </a:pPr>
            <a:r>
              <a:rPr lang="en-US" altLang="en-US" sz="1600"/>
              <a:t>(EPE, 2023)</a:t>
            </a:r>
          </a:p>
        </p:txBody>
      </p:sp>
      <p:sp>
        <p:nvSpPr>
          <p:cNvPr id="8220" name="CaixaDeTexto 36">
            <a:extLst>
              <a:ext uri="{FF2B5EF4-FFF2-40B4-BE49-F238E27FC236}">
                <a16:creationId xmlns:a16="http://schemas.microsoft.com/office/drawing/2014/main" id="{8A9E82F0-3EA0-7A3A-ED40-156D5F46F0B6}"/>
              </a:ext>
            </a:extLst>
          </p:cNvPr>
          <p:cNvSpPr txBox="1">
            <a:spLocks noChangeArrowheads="1"/>
          </p:cNvSpPr>
          <p:nvPr/>
        </p:nvSpPr>
        <p:spPr bwMode="auto">
          <a:xfrm>
            <a:off x="4814888" y="238125"/>
            <a:ext cx="36242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t>Nuclear energy in Brazil</a:t>
            </a:r>
          </a:p>
        </p:txBody>
      </p:sp>
      <p:sp>
        <p:nvSpPr>
          <p:cNvPr id="3" name="Retângulo 2">
            <a:extLst>
              <a:ext uri="{FF2B5EF4-FFF2-40B4-BE49-F238E27FC236}">
                <a16:creationId xmlns:a16="http://schemas.microsoft.com/office/drawing/2014/main" id="{A4CDA833-95EA-8021-40E4-77455D7BAA8B}"/>
              </a:ext>
            </a:extLst>
          </p:cNvPr>
          <p:cNvSpPr/>
          <p:nvPr/>
        </p:nvSpPr>
        <p:spPr>
          <a:xfrm>
            <a:off x="8556625" y="1852613"/>
            <a:ext cx="3095625" cy="1927225"/>
          </a:xfrm>
          <a:prstGeom prst="rect">
            <a:avLst/>
          </a:prstGeom>
          <a:no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93FE4E29-841B-EB77-E554-3B4B5794B608}"/>
              </a:ext>
            </a:extLst>
          </p:cNvPr>
          <p:cNvSpPr/>
          <p:nvPr/>
        </p:nvSpPr>
        <p:spPr>
          <a:xfrm>
            <a:off x="3967163" y="1588"/>
            <a:ext cx="8235950" cy="6858000"/>
          </a:xfrm>
          <a:prstGeom prst="rect">
            <a:avLst/>
          </a:prstGeom>
          <a:gradFill flip="none" rotWithShape="1">
            <a:gsLst>
              <a:gs pos="0">
                <a:schemeClr val="accent1">
                  <a:shade val="30000"/>
                  <a:satMod val="115000"/>
                  <a:alpha val="0"/>
                  <a:lumMod val="0"/>
                  <a:lumOff val="100000"/>
                </a:schemeClr>
              </a:gs>
              <a:gs pos="99000">
                <a:schemeClr val="accent1">
                  <a:lumMod val="20000"/>
                  <a:lumOff val="80000"/>
                  <a:shade val="67500"/>
                  <a:satMod val="115000"/>
                </a:schemeClr>
              </a:gs>
              <a:gs pos="6000">
                <a:schemeClr val="bg1">
                  <a:alpha val="72000"/>
                  <a:lumMod val="93000"/>
                  <a:lumOff val="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1268" name="CaixaDeTexto 7">
            <a:extLst>
              <a:ext uri="{FF2B5EF4-FFF2-40B4-BE49-F238E27FC236}">
                <a16:creationId xmlns:a16="http://schemas.microsoft.com/office/drawing/2014/main" id="{7362C8D1-08E0-9717-1552-5701111A3D07}"/>
              </a:ext>
            </a:extLst>
          </p:cNvPr>
          <p:cNvSpPr txBox="1">
            <a:spLocks noChangeArrowheads="1"/>
          </p:cNvSpPr>
          <p:nvPr/>
        </p:nvSpPr>
        <p:spPr bwMode="auto">
          <a:xfrm>
            <a:off x="4078288" y="238125"/>
            <a:ext cx="7586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t>Government Actions on Nuclear Power Generation </a:t>
            </a:r>
          </a:p>
        </p:txBody>
      </p:sp>
      <p:pic>
        <p:nvPicPr>
          <p:cNvPr id="11269" name="Imagem 8">
            <a:extLst>
              <a:ext uri="{FF2B5EF4-FFF2-40B4-BE49-F238E27FC236}">
                <a16:creationId xmlns:a16="http://schemas.microsoft.com/office/drawing/2014/main" id="{E217A37D-AE70-986C-05CC-4ACF0CF1DC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 y="1914525"/>
            <a:ext cx="3190875"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CaixaDeTexto 6">
            <a:extLst>
              <a:ext uri="{FF2B5EF4-FFF2-40B4-BE49-F238E27FC236}">
                <a16:creationId xmlns:a16="http://schemas.microsoft.com/office/drawing/2014/main" id="{5369C546-8E10-ED00-1F84-EDF165C717D7}"/>
              </a:ext>
            </a:extLst>
          </p:cNvPr>
          <p:cNvSpPr txBox="1">
            <a:spLocks noChangeArrowheads="1"/>
          </p:cNvSpPr>
          <p:nvPr/>
        </p:nvSpPr>
        <p:spPr bwMode="auto">
          <a:xfrm>
            <a:off x="2870200" y="1284288"/>
            <a:ext cx="914717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57250" indent="-400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314450" indent="-400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t>Government’s Initiatives in Nuclear area:</a:t>
            </a:r>
          </a:p>
          <a:p>
            <a:pPr lvl="1" eaLnBrk="1" hangingPunct="1">
              <a:lnSpc>
                <a:spcPct val="100000"/>
              </a:lnSpc>
              <a:spcBef>
                <a:spcPct val="0"/>
              </a:spcBef>
              <a:spcAft>
                <a:spcPts val="600"/>
              </a:spcAft>
              <a:buFont typeface="Calibri Light" panose="020F0302020204030204" pitchFamily="34" charset="0"/>
              <a:buAutoNum type="arabicParenR"/>
            </a:pPr>
            <a:endParaRPr lang="en-US" altLang="en-US" sz="2000" dirty="0"/>
          </a:p>
          <a:p>
            <a:pPr lvl="1" eaLnBrk="1" hangingPunct="1">
              <a:lnSpc>
                <a:spcPct val="100000"/>
              </a:lnSpc>
              <a:spcBef>
                <a:spcPct val="0"/>
              </a:spcBef>
              <a:spcAft>
                <a:spcPts val="600"/>
              </a:spcAft>
              <a:buFont typeface="Calibri Light" panose="020F0302020204030204" pitchFamily="34" charset="0"/>
              <a:buAutoNum type="arabicParenR"/>
            </a:pPr>
            <a:r>
              <a:rPr lang="en-US" altLang="en-US" sz="2000" dirty="0"/>
              <a:t>Finalize Angra 3;</a:t>
            </a:r>
          </a:p>
          <a:p>
            <a:pPr lvl="1">
              <a:lnSpc>
                <a:spcPct val="100000"/>
              </a:lnSpc>
              <a:spcBef>
                <a:spcPct val="0"/>
              </a:spcBef>
              <a:spcAft>
                <a:spcPts val="600"/>
              </a:spcAft>
              <a:buFont typeface="Calibri Light" panose="020F0302020204030204" pitchFamily="34" charset="0"/>
              <a:buAutoNum type="arabicParenR"/>
            </a:pPr>
            <a:r>
              <a:rPr lang="en-US" altLang="en-US" sz="2000" dirty="0"/>
              <a:t>Review the planning for 9 GW in the next 30 years; </a:t>
            </a:r>
            <a:r>
              <a:rPr lang="en-US" sz="2000" dirty="0"/>
              <a:t>PNE 2050 – Program for 30 years.</a:t>
            </a:r>
            <a:endParaRPr lang="en-US" altLang="en-US" sz="2000" dirty="0"/>
          </a:p>
          <a:p>
            <a:pPr lvl="1">
              <a:lnSpc>
                <a:spcPct val="100000"/>
              </a:lnSpc>
              <a:spcBef>
                <a:spcPct val="0"/>
              </a:spcBef>
              <a:spcAft>
                <a:spcPts val="600"/>
              </a:spcAft>
              <a:buFont typeface="Calibri Light" panose="020F0302020204030204" pitchFamily="34" charset="0"/>
              <a:buAutoNum type="arabicParenR"/>
            </a:pPr>
            <a:r>
              <a:rPr lang="en-US" altLang="en-US" sz="2000" dirty="0"/>
              <a:t>Option for implementing a SMR on the next 10 years; </a:t>
            </a:r>
            <a:r>
              <a:rPr lang="en-US" sz="2000" dirty="0"/>
              <a:t>PDE 2031 – Program for 10 years.</a:t>
            </a:r>
          </a:p>
          <a:p>
            <a:pPr lvl="1">
              <a:lnSpc>
                <a:spcPct val="100000"/>
              </a:lnSpc>
              <a:spcBef>
                <a:spcPct val="0"/>
              </a:spcBef>
              <a:spcAft>
                <a:spcPts val="600"/>
              </a:spcAft>
              <a:buFont typeface="Calibri Light" panose="020F0302020204030204" pitchFamily="34" charset="0"/>
              <a:buAutoNum type="arabicParenR"/>
            </a:pPr>
            <a:r>
              <a:rPr lang="en-US" sz="2000" dirty="0"/>
              <a:t>Changes in the Future - Constitutional Amendment</a:t>
            </a:r>
            <a:endParaRPr lang="en-US" altLang="en-US" sz="2000" dirty="0"/>
          </a:p>
          <a:p>
            <a:pPr lvl="1" eaLnBrk="1" hangingPunct="1">
              <a:lnSpc>
                <a:spcPct val="100000"/>
              </a:lnSpc>
              <a:spcBef>
                <a:spcPct val="0"/>
              </a:spcBef>
              <a:spcAft>
                <a:spcPts val="600"/>
              </a:spcAft>
              <a:buFont typeface="Calibri Light" panose="020F0302020204030204" pitchFamily="34" charset="0"/>
              <a:buAutoNum type="arabicParenR"/>
            </a:pPr>
            <a:r>
              <a:rPr lang="en-US" altLang="en-US" sz="2000" dirty="0"/>
              <a:t>Promote Nuclear Technology in all applications. Special effort for Power generation;</a:t>
            </a:r>
          </a:p>
          <a:p>
            <a:pPr lvl="1" eaLnBrk="1" hangingPunct="1">
              <a:lnSpc>
                <a:spcPct val="100000"/>
              </a:lnSpc>
              <a:spcBef>
                <a:spcPct val="0"/>
              </a:spcBef>
              <a:spcAft>
                <a:spcPts val="600"/>
              </a:spcAft>
              <a:buFont typeface="Calibri Light" panose="020F0302020204030204" pitchFamily="34" charset="0"/>
              <a:buAutoNum type="arabicParenR"/>
            </a:pPr>
            <a:r>
              <a:rPr lang="en-US" altLang="en-US" sz="2000" dirty="0"/>
              <a:t>Important growing of Solar and Wind;</a:t>
            </a:r>
          </a:p>
          <a:p>
            <a:pPr lvl="1" eaLnBrk="1" hangingPunct="1">
              <a:lnSpc>
                <a:spcPct val="100000"/>
              </a:lnSpc>
              <a:spcBef>
                <a:spcPct val="0"/>
              </a:spcBef>
              <a:spcAft>
                <a:spcPts val="600"/>
              </a:spcAft>
              <a:buFont typeface="Calibri Light" panose="020F0302020204030204" pitchFamily="34" charset="0"/>
              <a:buAutoNum type="arabicParenR"/>
            </a:pPr>
            <a:r>
              <a:rPr lang="en-US" altLang="en-US" sz="2000" dirty="0"/>
              <a:t>Research and development of a Brazilian SMR and technology application it is relevant on the planning;</a:t>
            </a:r>
          </a:p>
          <a:p>
            <a:pPr lvl="1" eaLnBrk="1" hangingPunct="1">
              <a:lnSpc>
                <a:spcPct val="100000"/>
              </a:lnSpc>
              <a:spcBef>
                <a:spcPct val="0"/>
              </a:spcBef>
              <a:spcAft>
                <a:spcPts val="600"/>
              </a:spcAft>
              <a:buFont typeface="Calibri Light" panose="020F0302020204030204" pitchFamily="34" charset="0"/>
              <a:buAutoNum type="arabicParenR"/>
            </a:pPr>
            <a:r>
              <a:rPr lang="en-US" altLang="en-US" sz="2000" dirty="0"/>
              <a:t>Other applications as medicine, health and food.</a:t>
            </a:r>
          </a:p>
        </p:txBody>
      </p:sp>
      <p:sp>
        <p:nvSpPr>
          <p:cNvPr id="3" name="Espaço Reservado para Rodapé 2">
            <a:extLst>
              <a:ext uri="{FF2B5EF4-FFF2-40B4-BE49-F238E27FC236}">
                <a16:creationId xmlns:a16="http://schemas.microsoft.com/office/drawing/2014/main" id="{8BD47417-DC04-31D7-B386-1B8B59C31516}"/>
              </a:ext>
            </a:extLst>
          </p:cNvPr>
          <p:cNvSpPr>
            <a:spLocks noGrp="1"/>
          </p:cNvSpPr>
          <p:nvPr>
            <p:ph type="ftr" sz="quarter" idx="11"/>
          </p:nvPr>
        </p:nvSpPr>
        <p:spPr/>
        <p:txBody>
          <a:bodyPr/>
          <a:lstStyle/>
          <a:p>
            <a:r>
              <a:rPr lang="en-US"/>
              <a:t>INSC 02-2023</a:t>
            </a:r>
          </a:p>
        </p:txBody>
      </p:sp>
      <p:sp>
        <p:nvSpPr>
          <p:cNvPr id="4" name="Espaço Reservado para Número de Slide 3">
            <a:extLst>
              <a:ext uri="{FF2B5EF4-FFF2-40B4-BE49-F238E27FC236}">
                <a16:creationId xmlns:a16="http://schemas.microsoft.com/office/drawing/2014/main" id="{4E48A364-B763-DCA4-EBE3-5AC374B38880}"/>
              </a:ext>
            </a:extLst>
          </p:cNvPr>
          <p:cNvSpPr>
            <a:spLocks noGrp="1"/>
          </p:cNvSpPr>
          <p:nvPr>
            <p:ph type="sldNum" sz="quarter" idx="12"/>
          </p:nvPr>
        </p:nvSpPr>
        <p:spPr/>
        <p:txBody>
          <a:bodyPr/>
          <a:lstStyle/>
          <a:p>
            <a:fld id="{C2B3F63C-79FA-4542-BCA9-FE5471B838F1}" type="slidenum">
              <a:rPr lang="en-US" smtClean="0"/>
              <a:t>17</a:t>
            </a:fld>
            <a:endParaRPr lang="en-US"/>
          </a:p>
        </p:txBody>
      </p:sp>
      <p:pic>
        <p:nvPicPr>
          <p:cNvPr id="5" name="그림 1">
            <a:extLst>
              <a:ext uri="{FF2B5EF4-FFF2-40B4-BE49-F238E27FC236}">
                <a16:creationId xmlns:a16="http://schemas.microsoft.com/office/drawing/2014/main" id="{C14E9468-7D63-F97E-0633-C96C87CE84A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pic>
        <p:nvPicPr>
          <p:cNvPr id="6" name="Imagem 9">
            <a:extLst>
              <a:ext uri="{FF2B5EF4-FFF2-40B4-BE49-F238E27FC236}">
                <a16:creationId xmlns:a16="http://schemas.microsoft.com/office/drawing/2014/main" id="{584752B3-9BC6-EB2C-63C5-B5AEED5470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6838" y="2754313"/>
            <a:ext cx="1287462"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D5AD7E7-2779-A2C8-B62B-64AB75273AD1}"/>
              </a:ext>
            </a:extLst>
          </p:cNvPr>
          <p:cNvSpPr>
            <a:spLocks noGrp="1"/>
          </p:cNvSpPr>
          <p:nvPr>
            <p:ph type="title"/>
          </p:nvPr>
        </p:nvSpPr>
        <p:spPr>
          <a:xfrm>
            <a:off x="2722880" y="365125"/>
            <a:ext cx="8630920" cy="1325563"/>
          </a:xfrm>
        </p:spPr>
        <p:txBody>
          <a:bodyPr/>
          <a:lstStyle/>
          <a:p>
            <a:r>
              <a:rPr lang="pt-BR" dirty="0"/>
              <a:t>B</a:t>
            </a:r>
            <a:r>
              <a:rPr lang="en-US" dirty="0" err="1"/>
              <a:t>razil´s</a:t>
            </a:r>
            <a:r>
              <a:rPr lang="en-US" dirty="0"/>
              <a:t> Short term PROJECTS</a:t>
            </a:r>
          </a:p>
        </p:txBody>
      </p:sp>
      <p:sp>
        <p:nvSpPr>
          <p:cNvPr id="5" name="Espaço Reservado para Conteúdo 4">
            <a:extLst>
              <a:ext uri="{FF2B5EF4-FFF2-40B4-BE49-F238E27FC236}">
                <a16:creationId xmlns:a16="http://schemas.microsoft.com/office/drawing/2014/main" id="{4D7C3100-E096-2562-2E2E-5D7FA22478D7}"/>
              </a:ext>
            </a:extLst>
          </p:cNvPr>
          <p:cNvSpPr>
            <a:spLocks noGrp="1"/>
          </p:cNvSpPr>
          <p:nvPr>
            <p:ph idx="1"/>
          </p:nvPr>
        </p:nvSpPr>
        <p:spPr>
          <a:xfrm>
            <a:off x="838200" y="1885260"/>
            <a:ext cx="10515600" cy="4351338"/>
          </a:xfrm>
        </p:spPr>
        <p:txBody>
          <a:bodyPr>
            <a:noAutofit/>
          </a:bodyPr>
          <a:lstStyle/>
          <a:p>
            <a:pPr marL="285750" lvl="0" indent="-285750" algn="just" fontAlgn="base">
              <a:lnSpc>
                <a:spcPct val="150000"/>
              </a:lnSpc>
              <a:spcBef>
                <a:spcPct val="0"/>
              </a:spcBef>
              <a:spcAft>
                <a:spcPct val="0"/>
              </a:spcAft>
              <a:buFont typeface="Wingdings" panose="05000000000000000000" pitchFamily="2" charset="2"/>
              <a:buChar char="ü"/>
            </a:pPr>
            <a:r>
              <a:rPr lang="en-US" altLang="pt-BR" sz="2400" b="1" dirty="0">
                <a:solidFill>
                  <a:srgbClr val="002060"/>
                </a:solidFill>
                <a:latin typeface="Century Gothic" panose="020B0502020202020204" pitchFamily="34" charset="0"/>
              </a:rPr>
              <a:t>Construction of </a:t>
            </a:r>
            <a:r>
              <a:rPr lang="en-US" altLang="pt-BR" sz="2400" b="1" dirty="0" err="1">
                <a:solidFill>
                  <a:srgbClr val="002060"/>
                </a:solidFill>
                <a:latin typeface="Century Gothic" panose="020B0502020202020204" pitchFamily="34" charset="0"/>
              </a:rPr>
              <a:t>Angra</a:t>
            </a:r>
            <a:r>
              <a:rPr lang="en-US" altLang="pt-BR" sz="2400" b="1" dirty="0">
                <a:solidFill>
                  <a:srgbClr val="002060"/>
                </a:solidFill>
                <a:latin typeface="Century Gothic" panose="020B0502020202020204" pitchFamily="34" charset="0"/>
              </a:rPr>
              <a:t> III </a:t>
            </a:r>
          </a:p>
          <a:p>
            <a:pPr marL="742950" lvl="1" indent="-285750" algn="just" fontAlgn="base">
              <a:lnSpc>
                <a:spcPct val="150000"/>
              </a:lnSpc>
              <a:spcBef>
                <a:spcPct val="0"/>
              </a:spcBef>
              <a:spcAft>
                <a:spcPct val="0"/>
              </a:spcAft>
              <a:buFont typeface="Wingdings" panose="05000000000000000000" pitchFamily="2" charset="2"/>
              <a:buChar char="ü"/>
            </a:pPr>
            <a:r>
              <a:rPr lang="en-US" altLang="pt-BR" b="1" dirty="0">
                <a:solidFill>
                  <a:srgbClr val="002060"/>
                </a:solidFill>
                <a:latin typeface="Century Gothic" panose="020B0502020202020204" pitchFamily="34" charset="0"/>
              </a:rPr>
              <a:t>Acceleration of the critical path for the construction of </a:t>
            </a:r>
            <a:r>
              <a:rPr lang="en-US" altLang="pt-BR" b="1" dirty="0" err="1">
                <a:solidFill>
                  <a:srgbClr val="002060"/>
                </a:solidFill>
                <a:latin typeface="Century Gothic" panose="020B0502020202020204" pitchFamily="34" charset="0"/>
              </a:rPr>
              <a:t>Angra</a:t>
            </a:r>
            <a:r>
              <a:rPr lang="en-US" altLang="pt-BR" b="1" dirty="0">
                <a:solidFill>
                  <a:srgbClr val="002060"/>
                </a:solidFill>
                <a:latin typeface="Century Gothic" panose="020B0502020202020204" pitchFamily="34" charset="0"/>
              </a:rPr>
              <a:t> III</a:t>
            </a:r>
          </a:p>
          <a:p>
            <a:pPr marL="742950" lvl="1" indent="-285750" algn="just" fontAlgn="base">
              <a:lnSpc>
                <a:spcPct val="150000"/>
              </a:lnSpc>
              <a:spcBef>
                <a:spcPct val="0"/>
              </a:spcBef>
              <a:spcAft>
                <a:spcPct val="0"/>
              </a:spcAft>
              <a:buFont typeface="Wingdings" panose="05000000000000000000" pitchFamily="2" charset="2"/>
              <a:buChar char="ü"/>
            </a:pPr>
            <a:r>
              <a:rPr lang="en-US" altLang="pt-BR" b="1" dirty="0">
                <a:solidFill>
                  <a:srgbClr val="002060"/>
                </a:solidFill>
                <a:latin typeface="Century Gothic" panose="020B0502020202020204" pitchFamily="34" charset="0"/>
              </a:rPr>
              <a:t>EPC Contract</a:t>
            </a:r>
          </a:p>
          <a:p>
            <a:pPr marL="285750" indent="-285750" algn="just" fontAlgn="base">
              <a:lnSpc>
                <a:spcPct val="150000"/>
              </a:lnSpc>
              <a:spcBef>
                <a:spcPct val="0"/>
              </a:spcBef>
              <a:spcAft>
                <a:spcPct val="0"/>
              </a:spcAft>
              <a:buFont typeface="Wingdings" panose="05000000000000000000" pitchFamily="2" charset="2"/>
              <a:buChar char="ü"/>
            </a:pPr>
            <a:r>
              <a:rPr lang="en-US" altLang="pt-BR" sz="2400" b="1" dirty="0">
                <a:solidFill>
                  <a:srgbClr val="002060"/>
                </a:solidFill>
                <a:latin typeface="Century Gothic" panose="020B0502020202020204" pitchFamily="34" charset="0"/>
              </a:rPr>
              <a:t>EPC Contract
</a:t>
            </a:r>
            <a:r>
              <a:rPr lang="en-US" altLang="pt-BR" sz="2400" b="1" dirty="0" err="1">
                <a:solidFill>
                  <a:srgbClr val="002060"/>
                </a:solidFill>
                <a:latin typeface="Century Gothic" panose="020B0502020202020204" pitchFamily="34" charset="0"/>
              </a:rPr>
              <a:t>Angra</a:t>
            </a:r>
            <a:r>
              <a:rPr lang="en-US" altLang="pt-BR" sz="2400" b="1" dirty="0">
                <a:solidFill>
                  <a:srgbClr val="002060"/>
                </a:solidFill>
                <a:latin typeface="Century Gothic" panose="020B0502020202020204" pitchFamily="34" charset="0"/>
              </a:rPr>
              <a:t> III commercial operation - 2028
Life span of </a:t>
            </a:r>
            <a:r>
              <a:rPr lang="en-US" altLang="pt-BR" sz="2400" b="1" dirty="0" err="1">
                <a:solidFill>
                  <a:srgbClr val="002060"/>
                </a:solidFill>
                <a:latin typeface="Century Gothic" panose="020B0502020202020204" pitchFamily="34" charset="0"/>
              </a:rPr>
              <a:t>Angra</a:t>
            </a:r>
            <a:r>
              <a:rPr lang="en-US" altLang="pt-BR" sz="2400" b="1" dirty="0">
                <a:solidFill>
                  <a:srgbClr val="002060"/>
                </a:solidFill>
                <a:latin typeface="Century Gothic" panose="020B0502020202020204" pitchFamily="34" charset="0"/>
              </a:rPr>
              <a:t> I - 2024 (20 years)- 2045
 Life span of </a:t>
            </a:r>
            <a:r>
              <a:rPr lang="en-US" altLang="pt-BR" sz="2400" b="1" dirty="0" err="1">
                <a:solidFill>
                  <a:srgbClr val="002060"/>
                </a:solidFill>
                <a:latin typeface="Century Gothic" panose="020B0502020202020204" pitchFamily="34" charset="0"/>
              </a:rPr>
              <a:t>Angra</a:t>
            </a:r>
            <a:r>
              <a:rPr lang="en-US" altLang="pt-BR" sz="2400" b="1" dirty="0">
                <a:solidFill>
                  <a:srgbClr val="002060"/>
                </a:solidFill>
                <a:latin typeface="Century Gothic" panose="020B0502020202020204" pitchFamily="34" charset="0"/>
              </a:rPr>
              <a:t> </a:t>
            </a:r>
            <a:r>
              <a:rPr lang="en-US" altLang="pt-BR" sz="2400" b="1" dirty="0" err="1">
                <a:solidFill>
                  <a:srgbClr val="002060"/>
                </a:solidFill>
                <a:latin typeface="Century Gothic" panose="020B0502020202020204" pitchFamily="34" charset="0"/>
              </a:rPr>
              <a:t>iI</a:t>
            </a:r>
            <a:r>
              <a:rPr lang="en-US" altLang="pt-BR" sz="2400" b="1" dirty="0">
                <a:solidFill>
                  <a:srgbClr val="002060"/>
                </a:solidFill>
                <a:latin typeface="Century Gothic" panose="020B0502020202020204" pitchFamily="34" charset="0"/>
              </a:rPr>
              <a:t> - 2040 (20 years) - 2060</a:t>
            </a:r>
            <a:endParaRPr lang="en-US" sz="2400" b="1" dirty="0"/>
          </a:p>
        </p:txBody>
      </p:sp>
      <p:grpSp>
        <p:nvGrpSpPr>
          <p:cNvPr id="6" name="Tela 5">
            <a:extLst>
              <a:ext uri="{FF2B5EF4-FFF2-40B4-BE49-F238E27FC236}">
                <a16:creationId xmlns:a16="http://schemas.microsoft.com/office/drawing/2014/main" id="{8341D6BF-D213-823D-0F5E-8C8E254F9B3E}"/>
              </a:ext>
            </a:extLst>
          </p:cNvPr>
          <p:cNvGrpSpPr/>
          <p:nvPr/>
        </p:nvGrpSpPr>
        <p:grpSpPr>
          <a:xfrm>
            <a:off x="3273425" y="2974975"/>
            <a:ext cx="5645150" cy="2381250"/>
            <a:chOff x="0" y="-736600"/>
            <a:chExt cx="5645150" cy="2381250"/>
          </a:xfrm>
        </p:grpSpPr>
        <p:sp>
          <p:nvSpPr>
            <p:cNvPr id="7" name="Retângulo 6">
              <a:extLst>
                <a:ext uri="{FF2B5EF4-FFF2-40B4-BE49-F238E27FC236}">
                  <a16:creationId xmlns:a16="http://schemas.microsoft.com/office/drawing/2014/main" id="{0BBBF4F0-A389-FDD5-9892-B875B89817BA}"/>
                </a:ext>
              </a:extLst>
            </p:cNvPr>
            <p:cNvSpPr/>
            <p:nvPr/>
          </p:nvSpPr>
          <p:spPr>
            <a:xfrm>
              <a:off x="0" y="-736600"/>
              <a:ext cx="5645150" cy="2381250"/>
            </a:xfrm>
            <a:prstGeom prst="rect">
              <a:avLst/>
            </a:prstGeom>
            <a:noFill/>
            <a:ln>
              <a:noFill/>
            </a:ln>
          </p:spPr>
          <p:txBody>
            <a:bodyPr/>
            <a:lstStyle/>
            <a:p>
              <a:endParaRPr lang="en-US"/>
            </a:p>
          </p:txBody>
        </p:sp>
      </p:grpSp>
      <p:pic>
        <p:nvPicPr>
          <p:cNvPr id="8" name="그림 1">
            <a:extLst>
              <a:ext uri="{FF2B5EF4-FFF2-40B4-BE49-F238E27FC236}">
                <a16:creationId xmlns:a16="http://schemas.microsoft.com/office/drawing/2014/main" id="{C9471AD2-7BE9-A779-FEAD-97F53E8FD3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sp>
        <p:nvSpPr>
          <p:cNvPr id="2" name="Espaço Reservado para Rodapé 1">
            <a:extLst>
              <a:ext uri="{FF2B5EF4-FFF2-40B4-BE49-F238E27FC236}">
                <a16:creationId xmlns:a16="http://schemas.microsoft.com/office/drawing/2014/main" id="{6D4337B1-C6D2-DE2F-3013-A7A231BA4B36}"/>
              </a:ext>
            </a:extLst>
          </p:cNvPr>
          <p:cNvSpPr>
            <a:spLocks noGrp="1"/>
          </p:cNvSpPr>
          <p:nvPr>
            <p:ph type="ftr" sz="quarter" idx="11"/>
          </p:nvPr>
        </p:nvSpPr>
        <p:spPr/>
        <p:txBody>
          <a:bodyPr/>
          <a:lstStyle/>
          <a:p>
            <a:r>
              <a:rPr lang="en-US"/>
              <a:t>INSC 02-2023</a:t>
            </a:r>
            <a:endParaRPr lang="en-US" dirty="0"/>
          </a:p>
        </p:txBody>
      </p:sp>
      <p:sp>
        <p:nvSpPr>
          <p:cNvPr id="3" name="Espaço Reservado para Número de Slide 2">
            <a:extLst>
              <a:ext uri="{FF2B5EF4-FFF2-40B4-BE49-F238E27FC236}">
                <a16:creationId xmlns:a16="http://schemas.microsoft.com/office/drawing/2014/main" id="{D313A4C4-AA53-DFF0-EA9A-59628ACE7F6B}"/>
              </a:ext>
            </a:extLst>
          </p:cNvPr>
          <p:cNvSpPr>
            <a:spLocks noGrp="1"/>
          </p:cNvSpPr>
          <p:nvPr>
            <p:ph type="sldNum" sz="quarter" idx="12"/>
          </p:nvPr>
        </p:nvSpPr>
        <p:spPr/>
        <p:txBody>
          <a:bodyPr/>
          <a:lstStyle/>
          <a:p>
            <a:fld id="{C2B3F63C-79FA-4542-BCA9-FE5471B838F1}" type="slidenum">
              <a:rPr lang="en-US" smtClean="0"/>
              <a:t>18</a:t>
            </a:fld>
            <a:endParaRPr lang="en-US"/>
          </a:p>
        </p:txBody>
      </p:sp>
    </p:spTree>
    <p:extLst>
      <p:ext uri="{BB962C8B-B14F-4D97-AF65-F5344CB8AC3E}">
        <p14:creationId xmlns:p14="http://schemas.microsoft.com/office/powerpoint/2010/main" val="4279597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211107" y="58089"/>
            <a:ext cx="8362992" cy="1325563"/>
          </a:xfrm>
        </p:spPr>
        <p:txBody>
          <a:bodyPr>
            <a:normAutofit/>
          </a:bodyPr>
          <a:lstStyle/>
          <a:p>
            <a:pPr lvl="0"/>
            <a:r>
              <a:rPr lang="pt-PT" altLang="pt-BR" dirty="0">
                <a:solidFill>
                  <a:srgbClr val="202124"/>
                </a:solidFill>
                <a:latin typeface="inherit"/>
              </a:rPr>
              <a:t>Finishing Angra 3</a:t>
            </a:r>
            <a:endParaRPr lang="pt-BR" dirty="0"/>
          </a:p>
        </p:txBody>
      </p:sp>
      <p:grpSp>
        <p:nvGrpSpPr>
          <p:cNvPr id="12" name="Agrupar 11"/>
          <p:cNvGrpSpPr/>
          <p:nvPr/>
        </p:nvGrpSpPr>
        <p:grpSpPr>
          <a:xfrm>
            <a:off x="64157" y="1851969"/>
            <a:ext cx="6221947" cy="3739486"/>
            <a:chOff x="137910" y="2442949"/>
            <a:chExt cx="7620000" cy="4176215"/>
          </a:xfrm>
        </p:grpSpPr>
        <p:grpSp>
          <p:nvGrpSpPr>
            <p:cNvPr id="7" name="Agrupar 6"/>
            <p:cNvGrpSpPr/>
            <p:nvPr/>
          </p:nvGrpSpPr>
          <p:grpSpPr>
            <a:xfrm>
              <a:off x="137910" y="2442949"/>
              <a:ext cx="7620000" cy="3877884"/>
              <a:chOff x="547343" y="2456597"/>
              <a:chExt cx="7620000" cy="3877884"/>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179" t="18815" r="-179" b="-908"/>
              <a:stretch/>
            </p:blipFill>
            <p:spPr>
              <a:xfrm>
                <a:off x="547343" y="2456597"/>
                <a:ext cx="7620000" cy="3877884"/>
              </a:xfrm>
              <a:prstGeom prst="rect">
                <a:avLst/>
              </a:prstGeom>
            </p:spPr>
          </p:pic>
          <p:sp>
            <p:nvSpPr>
              <p:cNvPr id="6" name="Retângulo 5"/>
              <p:cNvSpPr/>
              <p:nvPr/>
            </p:nvSpPr>
            <p:spPr>
              <a:xfrm>
                <a:off x="547343" y="2456597"/>
                <a:ext cx="7620000" cy="387788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8" name="CaixaDeTexto 7"/>
            <p:cNvSpPr txBox="1"/>
            <p:nvPr/>
          </p:nvSpPr>
          <p:spPr>
            <a:xfrm>
              <a:off x="327547" y="5295330"/>
              <a:ext cx="7328848" cy="928048"/>
            </a:xfrm>
            <a:prstGeom prst="rect">
              <a:avLst/>
            </a:prstGeom>
            <a:solidFill>
              <a:schemeClr val="bg1"/>
            </a:solidFill>
          </p:spPr>
          <p:txBody>
            <a:bodyPr wrap="square" rtlCol="0">
              <a:spAutoFit/>
            </a:bodyPr>
            <a:lstStyle/>
            <a:p>
              <a:r>
                <a:rPr lang="pt-BR" dirty="0"/>
                <a:t>                     </a:t>
              </a:r>
              <a:r>
                <a:rPr lang="pt-BR" sz="2400" b="1" dirty="0"/>
                <a:t>2022</a:t>
              </a:r>
              <a:r>
                <a:rPr lang="pt-BR" dirty="0"/>
                <a:t>                                               </a:t>
              </a:r>
              <a:r>
                <a:rPr lang="pt-BR" sz="2400" b="1" dirty="0"/>
                <a:t>2028</a:t>
              </a:r>
              <a:endParaRPr lang="pt-BR" sz="800" b="1" dirty="0"/>
            </a:p>
            <a:p>
              <a:endParaRPr lang="pt-BR" sz="800" b="1" dirty="0"/>
            </a:p>
            <a:p>
              <a:endParaRPr lang="pt-BR" sz="800" b="1" dirty="0"/>
            </a:p>
            <a:p>
              <a:endParaRPr lang="pt-BR" sz="800" b="1" dirty="0"/>
            </a:p>
          </p:txBody>
        </p:sp>
        <p:sp>
          <p:nvSpPr>
            <p:cNvPr id="9" name="Seta em Curva para Cima 8"/>
            <p:cNvSpPr/>
            <p:nvPr/>
          </p:nvSpPr>
          <p:spPr>
            <a:xfrm>
              <a:off x="1978925" y="5718412"/>
              <a:ext cx="4244454" cy="900752"/>
            </a:xfrm>
            <a:prstGeom prst="curvedUpArrow">
              <a:avLst>
                <a:gd name="adj1" fmla="val 33949"/>
                <a:gd name="adj2" fmla="val 60671"/>
                <a:gd name="adj3" fmla="val 21970"/>
              </a:avLst>
            </a:prstGeom>
            <a:solidFill>
              <a:srgbClr val="FF0000"/>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sp>
        <p:nvSpPr>
          <p:cNvPr id="11" name="Rectangle 1"/>
          <p:cNvSpPr>
            <a:spLocks noChangeArrowheads="1"/>
          </p:cNvSpPr>
          <p:nvPr/>
        </p:nvSpPr>
        <p:spPr bwMode="auto">
          <a:xfrm>
            <a:off x="6536357" y="1351894"/>
            <a:ext cx="5386145" cy="485839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285750" lvl="0" indent="-285750" algn="just" eaLnBrk="0" fontAlgn="base" hangingPunct="0">
              <a:spcBef>
                <a:spcPts val="600"/>
              </a:spcBef>
              <a:buFont typeface="Wingdings" panose="05000000000000000000" pitchFamily="2" charset="2"/>
              <a:buChar char="§"/>
            </a:pPr>
            <a:r>
              <a:rPr kumimoji="0" lang="en-US" altLang="pt-BR" sz="2400" b="0" i="0" u="none" strike="noStrike" cap="none" normalizeH="0" baseline="0" dirty="0" err="1">
                <a:ln>
                  <a:noFill/>
                </a:ln>
                <a:effectLst/>
                <a:latin typeface="inherit"/>
              </a:rPr>
              <a:t>Eletronuclear</a:t>
            </a:r>
            <a:r>
              <a:rPr kumimoji="0" lang="en-US" altLang="pt-BR" sz="2400" b="0" i="0" u="none" strike="noStrike" cap="none" normalizeH="0" baseline="0" dirty="0">
                <a:ln>
                  <a:noFill/>
                </a:ln>
                <a:effectLst/>
                <a:latin typeface="inherit"/>
              </a:rPr>
              <a:t> and its parent company </a:t>
            </a:r>
            <a:r>
              <a:rPr kumimoji="0" lang="en-US" altLang="pt-BR" sz="2400" b="0" i="0" u="none" strike="noStrike" cap="none" normalizeH="0" baseline="0" dirty="0" err="1">
                <a:ln>
                  <a:noFill/>
                </a:ln>
                <a:effectLst/>
                <a:latin typeface="inherit"/>
              </a:rPr>
              <a:t>ENBPar</a:t>
            </a:r>
            <a:r>
              <a:rPr kumimoji="0" lang="en-US" altLang="pt-BR" sz="2400" b="0" i="0" u="none" strike="noStrike" cap="none" normalizeH="0" baseline="0" dirty="0">
                <a:ln>
                  <a:noFill/>
                </a:ln>
                <a:effectLst/>
                <a:latin typeface="inherit"/>
              </a:rPr>
              <a:t> will comply with the Critical Line Acceleration Program</a:t>
            </a:r>
          </a:p>
          <a:p>
            <a:pPr marL="285750" lvl="0" indent="-285750" algn="just" eaLnBrk="0" fontAlgn="base" hangingPunct="0">
              <a:spcBef>
                <a:spcPts val="600"/>
              </a:spcBef>
              <a:buFont typeface="Wingdings" panose="05000000000000000000" pitchFamily="2" charset="2"/>
              <a:buChar char="§"/>
            </a:pPr>
            <a:r>
              <a:rPr lang="en-US" altLang="pt-BR" sz="2400" dirty="0">
                <a:latin typeface="inherit"/>
              </a:rPr>
              <a:t>Part of Finalizing with EPC and Final Equipment and System </a:t>
            </a:r>
            <a:r>
              <a:rPr lang="en-US" altLang="pt-BR" sz="2400" dirty="0" err="1">
                <a:latin typeface="inherit"/>
              </a:rPr>
              <a:t>Aquisition</a:t>
            </a:r>
            <a:r>
              <a:rPr kumimoji="0" lang="en-US" altLang="pt-BR" sz="2400" b="0" i="0" u="none" strike="noStrike" cap="none" normalizeH="0" baseline="0" dirty="0">
                <a:ln>
                  <a:noFill/>
                </a:ln>
                <a:effectLst/>
                <a:latin typeface="inherit"/>
              </a:rPr>
              <a:t>
investment plan for the period 2022-2028 – US$ 3 billions 
designed to preserve the schedule of works.
The goal is:</a:t>
            </a:r>
            <a:endParaRPr lang="en-US" altLang="pt-BR" sz="2400" dirty="0">
              <a:latin typeface="inherit"/>
            </a:endParaRPr>
          </a:p>
          <a:p>
            <a:pPr marL="742950" lvl="1" indent="-285750" algn="just" eaLnBrk="0" fontAlgn="base" hangingPunct="0">
              <a:spcBef>
                <a:spcPts val="600"/>
              </a:spcBef>
              <a:buFont typeface="Wingdings" panose="05000000000000000000" pitchFamily="2" charset="2"/>
              <a:buChar char="§"/>
            </a:pPr>
            <a:r>
              <a:rPr kumimoji="0" lang="en-US" altLang="pt-BR" sz="2400" b="0" i="0" u="none" strike="noStrike" cap="none" normalizeH="0" baseline="0" dirty="0">
                <a:ln>
                  <a:noFill/>
                </a:ln>
                <a:effectLst/>
                <a:latin typeface="inherit"/>
              </a:rPr>
              <a:t>Start EPC  - </a:t>
            </a:r>
            <a:r>
              <a:rPr lang="en-US" altLang="pt-BR" sz="2400" dirty="0">
                <a:latin typeface="inherit"/>
              </a:rPr>
              <a:t>September</a:t>
            </a:r>
            <a:r>
              <a:rPr kumimoji="0" lang="en-US" altLang="pt-BR" sz="2400" b="0" i="0" u="none" strike="noStrike" cap="none" normalizeH="0" baseline="0" dirty="0">
                <a:ln>
                  <a:noFill/>
                </a:ln>
                <a:effectLst/>
                <a:latin typeface="inherit"/>
              </a:rPr>
              <a:t> 2024	
COD  - June 2028</a:t>
            </a:r>
            <a:endParaRPr kumimoji="0" lang="pt-PT" altLang="pt-BR" sz="2400" b="0" i="0" u="none" strike="noStrike" cap="none" normalizeH="0" baseline="0" dirty="0">
              <a:ln>
                <a:noFill/>
              </a:ln>
              <a:effectLst/>
              <a:latin typeface="inherit"/>
            </a:endParaRPr>
          </a:p>
        </p:txBody>
      </p:sp>
      <p:sp>
        <p:nvSpPr>
          <p:cNvPr id="13" name="Rectangle 2"/>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pic>
        <p:nvPicPr>
          <p:cNvPr id="2" name="그림 1">
            <a:extLst>
              <a:ext uri="{FF2B5EF4-FFF2-40B4-BE49-F238E27FC236}">
                <a16:creationId xmlns:a16="http://schemas.microsoft.com/office/drawing/2014/main" id="{1A3A3261-44CD-AFE1-C7B7-0310230A146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sp>
        <p:nvSpPr>
          <p:cNvPr id="3" name="Espaço Reservado para Rodapé 2">
            <a:extLst>
              <a:ext uri="{FF2B5EF4-FFF2-40B4-BE49-F238E27FC236}">
                <a16:creationId xmlns:a16="http://schemas.microsoft.com/office/drawing/2014/main" id="{6C0840A1-31C2-1219-1479-929103C168F6}"/>
              </a:ext>
            </a:extLst>
          </p:cNvPr>
          <p:cNvSpPr>
            <a:spLocks noGrp="1"/>
          </p:cNvSpPr>
          <p:nvPr>
            <p:ph type="ftr" sz="quarter" idx="11"/>
          </p:nvPr>
        </p:nvSpPr>
        <p:spPr/>
        <p:txBody>
          <a:bodyPr/>
          <a:lstStyle/>
          <a:p>
            <a:r>
              <a:rPr lang="en-US"/>
              <a:t>INSC 02-2023</a:t>
            </a:r>
          </a:p>
        </p:txBody>
      </p:sp>
      <p:sp>
        <p:nvSpPr>
          <p:cNvPr id="10" name="Espaço Reservado para Número de Slide 9">
            <a:extLst>
              <a:ext uri="{FF2B5EF4-FFF2-40B4-BE49-F238E27FC236}">
                <a16:creationId xmlns:a16="http://schemas.microsoft.com/office/drawing/2014/main" id="{DE7A8F81-4C29-5E06-6BD3-AE77D08EA804}"/>
              </a:ext>
            </a:extLst>
          </p:cNvPr>
          <p:cNvSpPr>
            <a:spLocks noGrp="1"/>
          </p:cNvSpPr>
          <p:nvPr>
            <p:ph type="sldNum" sz="quarter" idx="12"/>
          </p:nvPr>
        </p:nvSpPr>
        <p:spPr/>
        <p:txBody>
          <a:bodyPr/>
          <a:lstStyle/>
          <a:p>
            <a:fld id="{C2B3F63C-79FA-4542-BCA9-FE5471B838F1}" type="slidenum">
              <a:rPr lang="en-US" smtClean="0"/>
              <a:t>19</a:t>
            </a:fld>
            <a:endParaRPr lang="en-US"/>
          </a:p>
        </p:txBody>
      </p:sp>
    </p:spTree>
    <p:extLst>
      <p:ext uri="{BB962C8B-B14F-4D97-AF65-F5344CB8AC3E}">
        <p14:creationId xmlns:p14="http://schemas.microsoft.com/office/powerpoint/2010/main" val="4292714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4C565-2529-28C4-CB97-664E411BAFF2}"/>
              </a:ext>
            </a:extLst>
          </p:cNvPr>
          <p:cNvSpPr>
            <a:spLocks noGrp="1"/>
          </p:cNvSpPr>
          <p:nvPr>
            <p:ph type="title"/>
          </p:nvPr>
        </p:nvSpPr>
        <p:spPr>
          <a:xfrm>
            <a:off x="2700996" y="365125"/>
            <a:ext cx="8652803" cy="1325563"/>
          </a:xfrm>
        </p:spPr>
        <p:txBody>
          <a:bodyPr/>
          <a:lstStyle/>
          <a:p>
            <a:r>
              <a:rPr lang="en-US" sz="4400" b="1" dirty="0"/>
              <a:t>INSC Workshop 02-23 Meeting</a:t>
            </a:r>
            <a:br>
              <a:rPr lang="en-US" dirty="0"/>
            </a:br>
            <a:endParaRPr lang="en-US" dirty="0"/>
          </a:p>
        </p:txBody>
      </p:sp>
      <p:sp>
        <p:nvSpPr>
          <p:cNvPr id="3" name="Espaço Reservado para Conteúdo 2">
            <a:extLst>
              <a:ext uri="{FF2B5EF4-FFF2-40B4-BE49-F238E27FC236}">
                <a16:creationId xmlns:a16="http://schemas.microsoft.com/office/drawing/2014/main" id="{670D204E-4CCC-2E79-D183-67C4EAE9305C}"/>
              </a:ext>
            </a:extLst>
          </p:cNvPr>
          <p:cNvSpPr>
            <a:spLocks noGrp="1"/>
          </p:cNvSpPr>
          <p:nvPr>
            <p:ph idx="1"/>
          </p:nvPr>
        </p:nvSpPr>
        <p:spPr/>
        <p:txBody>
          <a:bodyPr/>
          <a:lstStyle/>
          <a:p>
            <a:pPr marL="0" indent="0" algn="ctr">
              <a:buNone/>
            </a:pPr>
            <a:r>
              <a:rPr lang="en-US" sz="3600" b="1" i="0" dirty="0">
                <a:solidFill>
                  <a:srgbClr val="000000"/>
                </a:solidFill>
                <a:effectLst/>
                <a:latin typeface="Arial" panose="020B0604020202020204" pitchFamily="34" charset="0"/>
              </a:rPr>
              <a:t>Workshop</a:t>
            </a:r>
          </a:p>
          <a:p>
            <a:pPr marL="0" indent="0" algn="ctr">
              <a:buNone/>
            </a:pPr>
            <a:endParaRPr lang="en-US" b="1" dirty="0">
              <a:solidFill>
                <a:srgbClr val="000000"/>
              </a:solidFill>
              <a:latin typeface="Arial" panose="020B0604020202020204" pitchFamily="34" charset="0"/>
            </a:endParaRPr>
          </a:p>
          <a:p>
            <a:pPr marL="0" indent="0" algn="ctr">
              <a:buNone/>
            </a:pPr>
            <a:r>
              <a:rPr lang="en-US" b="1" i="0" dirty="0">
                <a:solidFill>
                  <a:srgbClr val="000000"/>
                </a:solidFill>
                <a:effectLst/>
                <a:latin typeface="Arial" panose="020B0604020202020204" pitchFamily="34" charset="0"/>
              </a:rPr>
              <a:t>(a) Governance of the particular Society presenting</a:t>
            </a:r>
          </a:p>
          <a:p>
            <a:pPr marL="0" indent="0" algn="ctr">
              <a:buNone/>
            </a:pPr>
            <a:r>
              <a:rPr lang="en-US" b="0" i="0" dirty="0">
                <a:solidFill>
                  <a:srgbClr val="000000"/>
                </a:solidFill>
                <a:effectLst/>
                <a:latin typeface="Arial" panose="020B0604020202020204" pitchFamily="34" charset="0"/>
                <a:hlinkClick r:id="rId2"/>
              </a:rPr>
              <a:t>https://las-ans.org.br/</a:t>
            </a:r>
            <a:r>
              <a:rPr lang="en-US" b="1" dirty="0">
                <a:solidFill>
                  <a:srgbClr val="000000"/>
                </a:solidFill>
                <a:latin typeface="Arial" panose="020B0604020202020204" pitchFamily="34" charset="0"/>
              </a:rPr>
              <a:t> </a:t>
            </a:r>
            <a:endParaRPr lang="en-US" b="0" i="0" dirty="0">
              <a:solidFill>
                <a:srgbClr val="000000"/>
              </a:solidFill>
              <a:effectLst/>
              <a:latin typeface="Arial" panose="020B0604020202020204" pitchFamily="34" charset="0"/>
            </a:endParaRPr>
          </a:p>
          <a:p>
            <a:pPr marL="0" indent="0" algn="ctr">
              <a:buNone/>
            </a:pPr>
            <a:r>
              <a:rPr lang="en-US" b="1" i="0" dirty="0">
                <a:solidFill>
                  <a:srgbClr val="000000"/>
                </a:solidFill>
                <a:effectLst/>
                <a:latin typeface="Arial" panose="020B0604020202020204" pitchFamily="34" charset="0"/>
              </a:rPr>
              <a:t>(b) Updates on Nuclear situation in the Society's country and the Region</a:t>
            </a:r>
            <a:endParaRPr lang="en-US" b="0" i="0" dirty="0">
              <a:solidFill>
                <a:srgbClr val="000000"/>
              </a:solidFill>
              <a:effectLst/>
              <a:latin typeface="Arial" panose="020B0604020202020204" pitchFamily="34" charset="0"/>
            </a:endParaRPr>
          </a:p>
          <a:p>
            <a:pPr marL="0" indent="0" algn="ctr">
              <a:buNone/>
            </a:pPr>
            <a:r>
              <a:rPr lang="en-US" b="1" i="0" dirty="0">
                <a:solidFill>
                  <a:srgbClr val="000000"/>
                </a:solidFill>
                <a:effectLst/>
                <a:latin typeface="Arial" panose="020B0604020202020204" pitchFamily="34" charset="0"/>
              </a:rPr>
              <a:t>(c) SMR situation in the Region</a:t>
            </a:r>
            <a:endParaRPr lang="en-US" b="0" i="0" dirty="0">
              <a:solidFill>
                <a:srgbClr val="000000"/>
              </a:solidFill>
              <a:effectLst/>
              <a:latin typeface="Arial" panose="020B0604020202020204" pitchFamily="34" charset="0"/>
            </a:endParaRPr>
          </a:p>
          <a:p>
            <a:endParaRPr lang="en-US" dirty="0"/>
          </a:p>
        </p:txBody>
      </p:sp>
      <p:sp>
        <p:nvSpPr>
          <p:cNvPr id="4" name="Espaço Reservado para Rodapé 3">
            <a:extLst>
              <a:ext uri="{FF2B5EF4-FFF2-40B4-BE49-F238E27FC236}">
                <a16:creationId xmlns:a16="http://schemas.microsoft.com/office/drawing/2014/main" id="{F35118DB-AD5F-C4BA-FEAF-C8E6489F2CB3}"/>
              </a:ext>
            </a:extLst>
          </p:cNvPr>
          <p:cNvSpPr>
            <a:spLocks noGrp="1"/>
          </p:cNvSpPr>
          <p:nvPr>
            <p:ph type="ftr" sz="quarter" idx="11"/>
          </p:nvPr>
        </p:nvSpPr>
        <p:spPr/>
        <p:txBody>
          <a:bodyPr/>
          <a:lstStyle/>
          <a:p>
            <a:r>
              <a:rPr lang="en-US"/>
              <a:t>INSC 02-2023</a:t>
            </a:r>
            <a:endParaRPr lang="en-US" dirty="0"/>
          </a:p>
        </p:txBody>
      </p:sp>
      <p:sp>
        <p:nvSpPr>
          <p:cNvPr id="5" name="Espaço Reservado para Número de Slide 4">
            <a:extLst>
              <a:ext uri="{FF2B5EF4-FFF2-40B4-BE49-F238E27FC236}">
                <a16:creationId xmlns:a16="http://schemas.microsoft.com/office/drawing/2014/main" id="{17641DD0-492A-912B-C32C-751679DBABF8}"/>
              </a:ext>
            </a:extLst>
          </p:cNvPr>
          <p:cNvSpPr>
            <a:spLocks noGrp="1"/>
          </p:cNvSpPr>
          <p:nvPr>
            <p:ph type="sldNum" sz="quarter" idx="12"/>
          </p:nvPr>
        </p:nvSpPr>
        <p:spPr/>
        <p:txBody>
          <a:bodyPr/>
          <a:lstStyle/>
          <a:p>
            <a:fld id="{C2B3F63C-79FA-4542-BCA9-FE5471B838F1}" type="slidenum">
              <a:rPr lang="en-US" smtClean="0"/>
              <a:t>2</a:t>
            </a:fld>
            <a:endParaRPr lang="en-US"/>
          </a:p>
        </p:txBody>
      </p:sp>
      <p:pic>
        <p:nvPicPr>
          <p:cNvPr id="6" name="Imagem 5">
            <a:extLst>
              <a:ext uri="{FF2B5EF4-FFF2-40B4-BE49-F238E27FC236}">
                <a16:creationId xmlns:a16="http://schemas.microsoft.com/office/drawing/2014/main" id="{6ED07209-8213-743B-3328-605FD194FE39}"/>
              </a:ext>
            </a:extLst>
          </p:cNvPr>
          <p:cNvPicPr>
            <a:picLocks noChangeAspect="1"/>
          </p:cNvPicPr>
          <p:nvPr/>
        </p:nvPicPr>
        <p:blipFill>
          <a:blip r:embed="rId3"/>
          <a:stretch>
            <a:fillRect/>
          </a:stretch>
        </p:blipFill>
        <p:spPr>
          <a:xfrm>
            <a:off x="420087" y="185738"/>
            <a:ext cx="1560711" cy="1030313"/>
          </a:xfrm>
          <a:prstGeom prst="rect">
            <a:avLst/>
          </a:prstGeom>
        </p:spPr>
      </p:pic>
      <p:pic>
        <p:nvPicPr>
          <p:cNvPr id="7" name="Imagem 6">
            <a:extLst>
              <a:ext uri="{FF2B5EF4-FFF2-40B4-BE49-F238E27FC236}">
                <a16:creationId xmlns:a16="http://schemas.microsoft.com/office/drawing/2014/main" id="{9673BD23-4C8E-CD8B-ACB0-C5DC3B558693}"/>
              </a:ext>
            </a:extLst>
          </p:cNvPr>
          <p:cNvPicPr>
            <a:picLocks noChangeAspect="1"/>
          </p:cNvPicPr>
          <p:nvPr/>
        </p:nvPicPr>
        <p:blipFill>
          <a:blip r:embed="rId4"/>
          <a:stretch>
            <a:fillRect/>
          </a:stretch>
        </p:blipFill>
        <p:spPr>
          <a:xfrm>
            <a:off x="10697870" y="61574"/>
            <a:ext cx="1376127" cy="1339913"/>
          </a:xfrm>
          <a:prstGeom prst="rect">
            <a:avLst/>
          </a:prstGeom>
          <a:noFill/>
        </p:spPr>
      </p:pic>
    </p:spTree>
    <p:extLst>
      <p:ext uri="{BB962C8B-B14F-4D97-AF65-F5344CB8AC3E}">
        <p14:creationId xmlns:p14="http://schemas.microsoft.com/office/powerpoint/2010/main" val="306371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266367" y="174232"/>
            <a:ext cx="10515600" cy="1325563"/>
          </a:xfrm>
        </p:spPr>
        <p:txBody>
          <a:bodyPr/>
          <a:lstStyle/>
          <a:p>
            <a:r>
              <a:rPr lang="en-US" b="1" dirty="0">
                <a:effectLst>
                  <a:outerShdw blurRad="38100" dist="38100" dir="2700000" algn="tl">
                    <a:srgbClr val="000000">
                      <a:alpha val="43137"/>
                    </a:srgbClr>
                  </a:outerShdw>
                </a:effectLst>
              </a:rPr>
              <a:t>Status of </a:t>
            </a:r>
            <a:r>
              <a:rPr lang="en-US" b="1" dirty="0" err="1">
                <a:effectLst>
                  <a:outerShdw blurRad="38100" dist="38100" dir="2700000" algn="tl">
                    <a:srgbClr val="000000">
                      <a:alpha val="43137"/>
                    </a:srgbClr>
                  </a:outerShdw>
                </a:effectLst>
              </a:rPr>
              <a:t>Angra</a:t>
            </a:r>
            <a:r>
              <a:rPr lang="en-US" b="1" dirty="0">
                <a:effectLst>
                  <a:outerShdw blurRad="38100" dist="38100" dir="2700000" algn="tl">
                    <a:srgbClr val="000000">
                      <a:alpha val="43137"/>
                    </a:srgbClr>
                  </a:outerShdw>
                </a:effectLst>
              </a:rPr>
              <a:t> 3 Construction</a:t>
            </a:r>
            <a:endParaRPr lang="pt-BR" dirty="0"/>
          </a:p>
        </p:txBody>
      </p:sp>
      <p:sp>
        <p:nvSpPr>
          <p:cNvPr id="5" name="Rectangle 1"/>
          <p:cNvSpPr>
            <a:spLocks noChangeArrowheads="1"/>
          </p:cNvSpPr>
          <p:nvPr/>
        </p:nvSpPr>
        <p:spPr bwMode="auto">
          <a:xfrm>
            <a:off x="336648" y="2829368"/>
            <a:ext cx="5859439" cy="3042511"/>
          </a:xfrm>
          <a:prstGeom prst="rect">
            <a:avLst/>
          </a:prstGeom>
          <a:noFill/>
          <a:ln>
            <a:noFill/>
          </a:ln>
          <a:effectLst/>
        </p:spPr>
        <p:txBody>
          <a:bodyPr vert="horz" wrap="square" lIns="0" tIns="-17457" rIns="0" bIns="-17457" numCol="1" anchor="ctr" anchorCtr="0" compatLnSpc="1">
            <a:prstTxWarp prst="textNoShape">
              <a:avLst/>
            </a:prstTxWarp>
            <a:spAutoFit/>
          </a:bodyPr>
          <a:lstStyle/>
          <a:p>
            <a:pPr marL="342900" lvl="0" indent="-342900" eaLnBrk="0" fontAlgn="base" hangingPunct="0">
              <a:spcBef>
                <a:spcPts val="1200"/>
              </a:spcBef>
              <a:spcAft>
                <a:spcPts val="1200"/>
              </a:spcAft>
              <a:buFont typeface="Wingdings" panose="05000000000000000000" pitchFamily="2" charset="2"/>
              <a:buChar char="ü"/>
            </a:pPr>
            <a:r>
              <a:rPr kumimoji="0" lang="en-US" altLang="pt-BR" sz="2000" b="1" i="0" u="none" strike="noStrike" cap="none" normalizeH="0" baseline="0" dirty="0">
                <a:ln>
                  <a:noFill/>
                </a:ln>
                <a:solidFill>
                  <a:srgbClr val="202124"/>
                </a:solidFill>
                <a:effectLst/>
                <a:latin typeface="inherit"/>
              </a:rPr>
              <a:t>67.26% of civil works have already been carried out
The overall physical progress of the enterprise, considering all other disciplines involved, is 65.29%
The investment already made is around US$ 1.6 billion
Estimated resources for completion are approximately US$ 3.013 billion - funding by </a:t>
            </a:r>
            <a:r>
              <a:rPr kumimoji="0" lang="en-US" altLang="pt-BR" sz="2000" b="1" i="0" u="none" strike="noStrike" cap="none" normalizeH="0" baseline="0" dirty="0" err="1">
                <a:ln>
                  <a:noFill/>
                </a:ln>
                <a:solidFill>
                  <a:srgbClr val="202124"/>
                </a:solidFill>
                <a:effectLst/>
                <a:latin typeface="inherit"/>
              </a:rPr>
              <a:t>ENBPar</a:t>
            </a:r>
            <a:endParaRPr kumimoji="0" lang="pt-PT" altLang="pt-BR" sz="2000" b="1" i="0" u="none" strike="noStrike" cap="none" normalizeH="0" baseline="0" dirty="0">
              <a:ln>
                <a:noFill/>
              </a:ln>
              <a:solidFill>
                <a:srgbClr val="FF0000"/>
              </a:solidFill>
              <a:effectLst/>
              <a:latin typeface="Arial" panose="020B0604020202020204" pitchFamily="34" charset="0"/>
            </a:endParaRP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994" y="2576770"/>
            <a:ext cx="4844474" cy="3229649"/>
          </a:xfrm>
          <a:prstGeom prst="rect">
            <a:avLst/>
          </a:prstGeom>
          <a:ln>
            <a:noFill/>
          </a:ln>
          <a:effectLst>
            <a:outerShdw blurRad="292100" dist="139700" dir="2700000" algn="tl" rotWithShape="0">
              <a:srgbClr val="333333">
                <a:alpha val="65000"/>
              </a:srgbClr>
            </a:outerShdw>
          </a:effectLst>
        </p:spPr>
      </p:pic>
      <p:pic>
        <p:nvPicPr>
          <p:cNvPr id="2" name="그림 1">
            <a:extLst>
              <a:ext uri="{FF2B5EF4-FFF2-40B4-BE49-F238E27FC236}">
                <a16:creationId xmlns:a16="http://schemas.microsoft.com/office/drawing/2014/main" id="{30CACBD9-F6D9-F45B-827E-94CD262B302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sp>
        <p:nvSpPr>
          <p:cNvPr id="3" name="Espaço Reservado para Rodapé 2">
            <a:extLst>
              <a:ext uri="{FF2B5EF4-FFF2-40B4-BE49-F238E27FC236}">
                <a16:creationId xmlns:a16="http://schemas.microsoft.com/office/drawing/2014/main" id="{64A6136F-E002-5F8A-45E2-559B045F1AEF}"/>
              </a:ext>
            </a:extLst>
          </p:cNvPr>
          <p:cNvSpPr>
            <a:spLocks noGrp="1"/>
          </p:cNvSpPr>
          <p:nvPr>
            <p:ph type="ftr" sz="quarter" idx="11"/>
          </p:nvPr>
        </p:nvSpPr>
        <p:spPr/>
        <p:txBody>
          <a:bodyPr/>
          <a:lstStyle/>
          <a:p>
            <a:r>
              <a:rPr lang="en-US"/>
              <a:t>INSC 02-2023</a:t>
            </a:r>
          </a:p>
        </p:txBody>
      </p:sp>
      <p:sp>
        <p:nvSpPr>
          <p:cNvPr id="7" name="Espaço Reservado para Número de Slide 6">
            <a:extLst>
              <a:ext uri="{FF2B5EF4-FFF2-40B4-BE49-F238E27FC236}">
                <a16:creationId xmlns:a16="http://schemas.microsoft.com/office/drawing/2014/main" id="{D1CCB488-2B97-3078-B587-B6DB43F3C571}"/>
              </a:ext>
            </a:extLst>
          </p:cNvPr>
          <p:cNvSpPr>
            <a:spLocks noGrp="1"/>
          </p:cNvSpPr>
          <p:nvPr>
            <p:ph type="sldNum" sz="quarter" idx="12"/>
          </p:nvPr>
        </p:nvSpPr>
        <p:spPr/>
        <p:txBody>
          <a:bodyPr/>
          <a:lstStyle/>
          <a:p>
            <a:fld id="{C2B3F63C-79FA-4542-BCA9-FE5471B838F1}" type="slidenum">
              <a:rPr lang="en-US" smtClean="0"/>
              <a:t>20</a:t>
            </a:fld>
            <a:endParaRPr lang="en-US"/>
          </a:p>
        </p:txBody>
      </p:sp>
    </p:spTree>
    <p:extLst>
      <p:ext uri="{BB962C8B-B14F-4D97-AF65-F5344CB8AC3E}">
        <p14:creationId xmlns:p14="http://schemas.microsoft.com/office/powerpoint/2010/main" val="3795618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D5AD7E7-2779-A2C8-B62B-64AB75273AD1}"/>
              </a:ext>
            </a:extLst>
          </p:cNvPr>
          <p:cNvSpPr>
            <a:spLocks noGrp="1"/>
          </p:cNvSpPr>
          <p:nvPr>
            <p:ph type="title"/>
          </p:nvPr>
        </p:nvSpPr>
        <p:spPr>
          <a:xfrm>
            <a:off x="2242456" y="365125"/>
            <a:ext cx="9112931" cy="1325563"/>
          </a:xfrm>
        </p:spPr>
        <p:txBody>
          <a:bodyPr/>
          <a:lstStyle/>
          <a:p>
            <a:r>
              <a:rPr lang="pt-BR" b="1" dirty="0"/>
              <a:t>N</a:t>
            </a:r>
            <a:r>
              <a:rPr lang="en-US" b="1" dirty="0" err="1"/>
              <a:t>avy</a:t>
            </a:r>
            <a:r>
              <a:rPr lang="en-US" b="1" dirty="0"/>
              <a:t> Program – Nuclear Defense Submarine</a:t>
            </a:r>
          </a:p>
        </p:txBody>
      </p:sp>
      <p:sp>
        <p:nvSpPr>
          <p:cNvPr id="3" name="Espaço Reservado para Texto 2">
            <a:extLst>
              <a:ext uri="{FF2B5EF4-FFF2-40B4-BE49-F238E27FC236}">
                <a16:creationId xmlns:a16="http://schemas.microsoft.com/office/drawing/2014/main" id="{0C01ABD4-6615-F37D-7660-1BD955EAFBA7}"/>
              </a:ext>
            </a:extLst>
          </p:cNvPr>
          <p:cNvSpPr>
            <a:spLocks noGrp="1"/>
          </p:cNvSpPr>
          <p:nvPr>
            <p:ph type="body" idx="1"/>
          </p:nvPr>
        </p:nvSpPr>
        <p:spPr/>
        <p:txBody>
          <a:bodyPr/>
          <a:lstStyle/>
          <a:p>
            <a:pPr algn="ctr"/>
            <a:r>
              <a:rPr lang="pt-BR" dirty="0" err="1"/>
              <a:t>Schematic</a:t>
            </a:r>
            <a:r>
              <a:rPr lang="pt-BR" dirty="0"/>
              <a:t>  Plant</a:t>
            </a:r>
            <a:endParaRPr lang="en-US" dirty="0"/>
          </a:p>
        </p:txBody>
      </p:sp>
      <p:pic>
        <p:nvPicPr>
          <p:cNvPr id="2" name="Espaço Reservado para Conteúdo 1">
            <a:extLst>
              <a:ext uri="{FF2B5EF4-FFF2-40B4-BE49-F238E27FC236}">
                <a16:creationId xmlns:a16="http://schemas.microsoft.com/office/drawing/2014/main" id="{CCE60490-97B1-9576-40C9-7F46BD8C5B9D}"/>
              </a:ext>
            </a:extLst>
          </p:cNvPr>
          <p:cNvPicPr>
            <a:picLocks noGrp="1" noChangeAspect="1"/>
          </p:cNvPicPr>
          <p:nvPr>
            <p:ph sz="half" idx="2"/>
          </p:nvPr>
        </p:nvPicPr>
        <p:blipFill>
          <a:blip r:embed="rId2" cstate="print"/>
          <a:stretch>
            <a:fillRect/>
          </a:stretch>
        </p:blipFill>
        <p:spPr bwMode="auto">
          <a:xfrm>
            <a:off x="839788" y="2877488"/>
            <a:ext cx="5157787" cy="2939762"/>
          </a:xfrm>
          <a:prstGeom prst="rect">
            <a:avLst/>
          </a:prstGeom>
          <a:noFill/>
          <a:ln w="9525">
            <a:noFill/>
            <a:miter lim="800000"/>
            <a:headEnd/>
            <a:tailEnd/>
          </a:ln>
        </p:spPr>
      </p:pic>
      <p:sp>
        <p:nvSpPr>
          <p:cNvPr id="9" name="Espaço Reservado para Texto 8">
            <a:extLst>
              <a:ext uri="{FF2B5EF4-FFF2-40B4-BE49-F238E27FC236}">
                <a16:creationId xmlns:a16="http://schemas.microsoft.com/office/drawing/2014/main" id="{A0A27277-5AF1-ACFB-1164-9779F9A3B6AE}"/>
              </a:ext>
            </a:extLst>
          </p:cNvPr>
          <p:cNvSpPr>
            <a:spLocks noGrp="1"/>
          </p:cNvSpPr>
          <p:nvPr>
            <p:ph type="body" sz="quarter" idx="3"/>
          </p:nvPr>
        </p:nvSpPr>
        <p:spPr/>
        <p:txBody>
          <a:bodyPr/>
          <a:lstStyle/>
          <a:p>
            <a:pPr algn="ctr"/>
            <a:r>
              <a:rPr lang="pt-BR" dirty="0" err="1"/>
              <a:t>Main</a:t>
            </a:r>
            <a:r>
              <a:rPr lang="pt-BR" dirty="0"/>
              <a:t> </a:t>
            </a:r>
            <a:r>
              <a:rPr lang="pt-BR" dirty="0" err="1"/>
              <a:t>Topics</a:t>
            </a:r>
            <a:endParaRPr lang="en-US" dirty="0"/>
          </a:p>
        </p:txBody>
      </p:sp>
      <p:sp>
        <p:nvSpPr>
          <p:cNvPr id="10" name="Espaço Reservado para Conteúdo 9">
            <a:extLst>
              <a:ext uri="{FF2B5EF4-FFF2-40B4-BE49-F238E27FC236}">
                <a16:creationId xmlns:a16="http://schemas.microsoft.com/office/drawing/2014/main" id="{057328F9-087B-DD7F-CF8E-C8DD717C0821}"/>
              </a:ext>
            </a:extLst>
          </p:cNvPr>
          <p:cNvSpPr>
            <a:spLocks noGrp="1"/>
          </p:cNvSpPr>
          <p:nvPr>
            <p:ph sz="quarter" idx="4"/>
          </p:nvPr>
        </p:nvSpPr>
        <p:spPr>
          <a:xfrm>
            <a:off x="6326981" y="3029858"/>
            <a:ext cx="5183188" cy="3684588"/>
          </a:xfrm>
        </p:spPr>
        <p:txBody>
          <a:bodyPr/>
          <a:lstStyle/>
          <a:p>
            <a:r>
              <a:rPr lang="pt-BR" dirty="0" err="1"/>
              <a:t>Huge</a:t>
            </a:r>
            <a:r>
              <a:rPr lang="pt-BR" dirty="0"/>
              <a:t> </a:t>
            </a:r>
            <a:r>
              <a:rPr lang="pt-BR" dirty="0" err="1"/>
              <a:t>human</a:t>
            </a:r>
            <a:r>
              <a:rPr lang="pt-BR" dirty="0"/>
              <a:t> </a:t>
            </a:r>
            <a:r>
              <a:rPr lang="pt-BR" dirty="0" err="1"/>
              <a:t>resource</a:t>
            </a:r>
            <a:r>
              <a:rPr lang="pt-BR" dirty="0"/>
              <a:t> </a:t>
            </a:r>
            <a:r>
              <a:rPr lang="pt-BR" dirty="0" err="1"/>
              <a:t>formation</a:t>
            </a:r>
            <a:endParaRPr lang="pt-BR" dirty="0"/>
          </a:p>
          <a:p>
            <a:r>
              <a:rPr lang="pt-BR" dirty="0"/>
              <a:t>Spin off </a:t>
            </a:r>
            <a:r>
              <a:rPr lang="pt-BR" dirty="0" err="1"/>
              <a:t>of</a:t>
            </a:r>
            <a:r>
              <a:rPr lang="pt-BR" dirty="0"/>
              <a:t> Technology</a:t>
            </a:r>
          </a:p>
          <a:p>
            <a:r>
              <a:rPr lang="pt-BR" dirty="0" err="1"/>
              <a:t>Depend</a:t>
            </a:r>
            <a:r>
              <a:rPr lang="pt-BR" dirty="0"/>
              <a:t> </a:t>
            </a:r>
            <a:r>
              <a:rPr lang="pt-BR" dirty="0" err="1"/>
              <a:t>on</a:t>
            </a:r>
            <a:r>
              <a:rPr lang="pt-BR" dirty="0"/>
              <a:t> </a:t>
            </a:r>
            <a:r>
              <a:rPr lang="pt-BR" dirty="0" err="1"/>
              <a:t>the</a:t>
            </a:r>
            <a:r>
              <a:rPr lang="pt-BR" dirty="0"/>
              <a:t> </a:t>
            </a:r>
            <a:r>
              <a:rPr lang="pt-BR" dirty="0" err="1"/>
              <a:t>government</a:t>
            </a:r>
            <a:r>
              <a:rPr lang="pt-BR" dirty="0"/>
              <a:t> </a:t>
            </a:r>
            <a:r>
              <a:rPr lang="pt-BR" dirty="0" err="1"/>
              <a:t>funds</a:t>
            </a:r>
            <a:endParaRPr lang="pt-BR" dirty="0"/>
          </a:p>
          <a:p>
            <a:r>
              <a:rPr lang="pt-BR" dirty="0"/>
              <a:t>Planning for 2032</a:t>
            </a:r>
          </a:p>
          <a:p>
            <a:r>
              <a:rPr lang="pt-BR" dirty="0"/>
              <a:t>More </a:t>
            </a:r>
            <a:r>
              <a:rPr lang="pt-BR" dirty="0" err="1"/>
              <a:t>than</a:t>
            </a:r>
            <a:r>
              <a:rPr lang="pt-BR" dirty="0"/>
              <a:t> 2000 staff</a:t>
            </a:r>
          </a:p>
          <a:p>
            <a:endParaRPr lang="en-US" dirty="0"/>
          </a:p>
        </p:txBody>
      </p:sp>
      <p:grpSp>
        <p:nvGrpSpPr>
          <p:cNvPr id="6" name="Tela 5">
            <a:extLst>
              <a:ext uri="{FF2B5EF4-FFF2-40B4-BE49-F238E27FC236}">
                <a16:creationId xmlns:a16="http://schemas.microsoft.com/office/drawing/2014/main" id="{8341D6BF-D213-823D-0F5E-8C8E254F9B3E}"/>
              </a:ext>
            </a:extLst>
          </p:cNvPr>
          <p:cNvGrpSpPr/>
          <p:nvPr/>
        </p:nvGrpSpPr>
        <p:grpSpPr>
          <a:xfrm>
            <a:off x="3273425" y="2974975"/>
            <a:ext cx="5645150" cy="2381250"/>
            <a:chOff x="0" y="-736600"/>
            <a:chExt cx="5645150" cy="2381250"/>
          </a:xfrm>
        </p:grpSpPr>
        <p:sp>
          <p:nvSpPr>
            <p:cNvPr id="7" name="Retângulo 6">
              <a:extLst>
                <a:ext uri="{FF2B5EF4-FFF2-40B4-BE49-F238E27FC236}">
                  <a16:creationId xmlns:a16="http://schemas.microsoft.com/office/drawing/2014/main" id="{0BBBF4F0-A389-FDD5-9892-B875B89817BA}"/>
                </a:ext>
              </a:extLst>
            </p:cNvPr>
            <p:cNvSpPr/>
            <p:nvPr/>
          </p:nvSpPr>
          <p:spPr>
            <a:xfrm>
              <a:off x="0" y="-736600"/>
              <a:ext cx="5645150" cy="2381250"/>
            </a:xfrm>
            <a:prstGeom prst="rect">
              <a:avLst/>
            </a:prstGeom>
            <a:noFill/>
            <a:ln>
              <a:noFill/>
            </a:ln>
          </p:spPr>
          <p:txBody>
            <a:bodyPr/>
            <a:lstStyle/>
            <a:p>
              <a:endParaRPr lang="en-US"/>
            </a:p>
          </p:txBody>
        </p:sp>
      </p:grpSp>
      <p:pic>
        <p:nvPicPr>
          <p:cNvPr id="8" name="그림 1">
            <a:extLst>
              <a:ext uri="{FF2B5EF4-FFF2-40B4-BE49-F238E27FC236}">
                <a16:creationId xmlns:a16="http://schemas.microsoft.com/office/drawing/2014/main" id="{C9471AD2-7BE9-A779-FEAD-97F53E8FD37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sp>
        <p:nvSpPr>
          <p:cNvPr id="5" name="Espaço Reservado para Rodapé 4">
            <a:extLst>
              <a:ext uri="{FF2B5EF4-FFF2-40B4-BE49-F238E27FC236}">
                <a16:creationId xmlns:a16="http://schemas.microsoft.com/office/drawing/2014/main" id="{8225F45B-A39E-1BEA-F5BD-623BC1F4B68A}"/>
              </a:ext>
            </a:extLst>
          </p:cNvPr>
          <p:cNvSpPr>
            <a:spLocks noGrp="1"/>
          </p:cNvSpPr>
          <p:nvPr>
            <p:ph type="ftr" sz="quarter" idx="11"/>
          </p:nvPr>
        </p:nvSpPr>
        <p:spPr/>
        <p:txBody>
          <a:bodyPr/>
          <a:lstStyle/>
          <a:p>
            <a:r>
              <a:rPr lang="en-US"/>
              <a:t>INSC 02-2023</a:t>
            </a:r>
          </a:p>
        </p:txBody>
      </p:sp>
      <p:sp>
        <p:nvSpPr>
          <p:cNvPr id="11" name="Espaço Reservado para Número de Slide 10">
            <a:extLst>
              <a:ext uri="{FF2B5EF4-FFF2-40B4-BE49-F238E27FC236}">
                <a16:creationId xmlns:a16="http://schemas.microsoft.com/office/drawing/2014/main" id="{29B1F85C-0ACB-8AA9-FE37-049DF3F841A9}"/>
              </a:ext>
            </a:extLst>
          </p:cNvPr>
          <p:cNvSpPr>
            <a:spLocks noGrp="1"/>
          </p:cNvSpPr>
          <p:nvPr>
            <p:ph type="sldNum" sz="quarter" idx="12"/>
          </p:nvPr>
        </p:nvSpPr>
        <p:spPr/>
        <p:txBody>
          <a:bodyPr/>
          <a:lstStyle/>
          <a:p>
            <a:fld id="{C2B3F63C-79FA-4542-BCA9-FE5471B838F1}" type="slidenum">
              <a:rPr lang="en-US" smtClean="0"/>
              <a:t>21</a:t>
            </a:fld>
            <a:endParaRPr lang="en-US"/>
          </a:p>
        </p:txBody>
      </p:sp>
    </p:spTree>
    <p:extLst>
      <p:ext uri="{BB962C8B-B14F-4D97-AF65-F5344CB8AC3E}">
        <p14:creationId xmlns:p14="http://schemas.microsoft.com/office/powerpoint/2010/main" val="2482869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body" idx="4294967295"/>
          </p:nvPr>
        </p:nvSpPr>
        <p:spPr bwMode="auto">
          <a:xfrm>
            <a:off x="3576099" y="738698"/>
            <a:ext cx="4847605" cy="173446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lvl="0" indent="0" algn="just" eaLnBrk="0" fontAlgn="base" hangingPunct="0">
              <a:lnSpc>
                <a:spcPct val="100000"/>
              </a:lnSpc>
              <a:spcBef>
                <a:spcPts val="600"/>
              </a:spcBef>
              <a:spcAft>
                <a:spcPts val="600"/>
              </a:spcAft>
              <a:buNone/>
              <a:tabLst>
                <a:tab pos="273050" algn="l"/>
              </a:tabLst>
            </a:pPr>
            <a:r>
              <a:rPr kumimoji="0" lang="en-US" altLang="pt-BR" sz="1600" b="0" i="0" u="none" strike="noStrike" cap="none" normalizeH="0" baseline="0" dirty="0">
                <a:ln>
                  <a:noFill/>
                </a:ln>
                <a:solidFill>
                  <a:srgbClr val="202124"/>
                </a:solidFill>
                <a:effectLst/>
                <a:latin typeface="inherit"/>
              </a:rPr>
              <a:t>[installed nuclear power capacity between 8 and 10 Gigawatts over the next 30 years]
</a:t>
            </a:r>
            <a:r>
              <a:rPr kumimoji="0" lang="en-US" altLang="pt-BR" sz="2100" b="0" i="0" u="none" strike="noStrike" cap="none" normalizeH="0" baseline="0" dirty="0">
                <a:ln>
                  <a:noFill/>
                </a:ln>
                <a:solidFill>
                  <a:srgbClr val="202124"/>
                </a:solidFill>
                <a:effectLst/>
                <a:latin typeface="inherit"/>
              </a:rPr>
              <a:t>implementation of Small Modular Reactors - SMR
Localization Study of New Nuclear Sites</a:t>
            </a: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pic>
        <p:nvPicPr>
          <p:cNvPr id="10" name="Image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09" y="2970700"/>
            <a:ext cx="4009030" cy="3584460"/>
          </a:xfrm>
          <a:prstGeom prst="rect">
            <a:avLst/>
          </a:prstGeom>
          <a:ln>
            <a:noFill/>
          </a:ln>
          <a:effectLst>
            <a:outerShdw blurRad="292100" dist="139700" dir="2700000" algn="tl" rotWithShape="0">
              <a:srgbClr val="333333">
                <a:alpha val="65000"/>
              </a:srgbClr>
            </a:outerShdw>
          </a:effectLst>
        </p:spPr>
      </p:pic>
      <p:grpSp>
        <p:nvGrpSpPr>
          <p:cNvPr id="16" name="Agrupar 15"/>
          <p:cNvGrpSpPr/>
          <p:nvPr/>
        </p:nvGrpSpPr>
        <p:grpSpPr>
          <a:xfrm>
            <a:off x="5297477" y="3350548"/>
            <a:ext cx="2944392" cy="3284432"/>
            <a:chOff x="206132" y="2578198"/>
            <a:chExt cx="2944392" cy="2973767"/>
          </a:xfrm>
        </p:grpSpPr>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32" y="3165894"/>
              <a:ext cx="2944392" cy="2065469"/>
            </a:xfrm>
            <a:prstGeom prst="rect">
              <a:avLst/>
            </a:prstGeom>
            <a:ln>
              <a:noFill/>
            </a:ln>
            <a:effectLst>
              <a:outerShdw blurRad="292100" dist="139700" dir="2700000" algn="tl" rotWithShape="0">
                <a:srgbClr val="333333">
                  <a:alpha val="65000"/>
                </a:srgbClr>
              </a:outerShdw>
            </a:effectLst>
          </p:spPr>
        </p:pic>
        <p:sp>
          <p:nvSpPr>
            <p:cNvPr id="11" name="CaixaDeTexto 10"/>
            <p:cNvSpPr txBox="1"/>
            <p:nvPr/>
          </p:nvSpPr>
          <p:spPr>
            <a:xfrm>
              <a:off x="540327" y="2578198"/>
              <a:ext cx="1404851" cy="369332"/>
            </a:xfrm>
            <a:prstGeom prst="rect">
              <a:avLst/>
            </a:prstGeom>
            <a:noFill/>
          </p:spPr>
          <p:txBody>
            <a:bodyPr wrap="square" rtlCol="0">
              <a:spAutoFit/>
            </a:bodyPr>
            <a:lstStyle/>
            <a:p>
              <a:r>
                <a:rPr lang="en-US" sz="900" b="1" dirty="0"/>
                <a:t>AP1000 Project</a:t>
              </a:r>
            </a:p>
            <a:p>
              <a:r>
                <a:rPr lang="en-US" sz="900" b="1" dirty="0">
                  <a:solidFill>
                    <a:schemeClr val="bg2">
                      <a:lumMod val="75000"/>
                    </a:schemeClr>
                  </a:solidFill>
                  <a:ea typeface="Times New Roman" panose="02020603050405020304" pitchFamily="18" charset="0"/>
                  <a:cs typeface="Times New Roman" panose="02020603050405020304" pitchFamily="18" charset="0"/>
                </a:rPr>
                <a:t>(</a:t>
              </a:r>
              <a:r>
                <a:rPr lang="en-US" sz="900" dirty="0">
                  <a:solidFill>
                    <a:schemeClr val="bg2">
                      <a:lumMod val="75000"/>
                    </a:schemeClr>
                  </a:solidFill>
                  <a:ea typeface="Times New Roman" panose="02020603050405020304" pitchFamily="18" charset="0"/>
                  <a:cs typeface="Times New Roman" panose="02020603050405020304" pitchFamily="18" charset="0"/>
                </a:rPr>
                <a:t>Source: Westinghouse)</a:t>
              </a:r>
            </a:p>
          </p:txBody>
        </p:sp>
        <p:sp>
          <p:nvSpPr>
            <p:cNvPr id="12" name="CaixaDeTexto 11"/>
            <p:cNvSpPr txBox="1"/>
            <p:nvPr/>
          </p:nvSpPr>
          <p:spPr>
            <a:xfrm>
              <a:off x="206132" y="5182633"/>
              <a:ext cx="1404851" cy="369332"/>
            </a:xfrm>
            <a:prstGeom prst="rect">
              <a:avLst/>
            </a:prstGeom>
            <a:noFill/>
          </p:spPr>
          <p:txBody>
            <a:bodyPr wrap="square" rtlCol="0">
              <a:spAutoFit/>
            </a:bodyPr>
            <a:lstStyle/>
            <a:p>
              <a:r>
                <a:rPr lang="en-US" sz="900" b="1" dirty="0"/>
                <a:t>EPR Project</a:t>
              </a:r>
            </a:p>
            <a:p>
              <a:r>
                <a:rPr lang="en-US" sz="900" dirty="0">
                  <a:solidFill>
                    <a:schemeClr val="bg2">
                      <a:lumMod val="75000"/>
                    </a:schemeClr>
                  </a:solidFill>
                  <a:ea typeface="Times New Roman" panose="02020603050405020304" pitchFamily="18" charset="0"/>
                  <a:cs typeface="Times New Roman" panose="02020603050405020304" pitchFamily="18" charset="0"/>
                </a:rPr>
                <a:t>(Source: </a:t>
              </a:r>
              <a:r>
                <a:rPr lang="en-US" sz="900" dirty="0" err="1">
                  <a:solidFill>
                    <a:schemeClr val="bg2">
                      <a:lumMod val="75000"/>
                    </a:schemeClr>
                  </a:solidFill>
                  <a:ea typeface="Times New Roman" panose="02020603050405020304" pitchFamily="18" charset="0"/>
                  <a:cs typeface="Times New Roman" panose="02020603050405020304" pitchFamily="18" charset="0"/>
                </a:rPr>
                <a:t>Framatom</a:t>
              </a:r>
              <a:r>
                <a:rPr lang="en-US" sz="900" dirty="0">
                  <a:solidFill>
                    <a:schemeClr val="bg2">
                      <a:lumMod val="75000"/>
                    </a:schemeClr>
                  </a:solidFill>
                  <a:ea typeface="Times New Roman" panose="02020603050405020304" pitchFamily="18" charset="0"/>
                  <a:cs typeface="Times New Roman" panose="02020603050405020304" pitchFamily="18" charset="0"/>
                </a:rPr>
                <a:t>)</a:t>
              </a:r>
            </a:p>
          </p:txBody>
        </p:sp>
      </p:grpSp>
      <p:sp>
        <p:nvSpPr>
          <p:cNvPr id="14" name="CaixaDeTexto 13"/>
          <p:cNvSpPr txBox="1"/>
          <p:nvPr/>
        </p:nvSpPr>
        <p:spPr>
          <a:xfrm>
            <a:off x="5345708" y="4061272"/>
            <a:ext cx="2095445" cy="369332"/>
          </a:xfrm>
          <a:prstGeom prst="rect">
            <a:avLst/>
          </a:prstGeom>
          <a:noFill/>
        </p:spPr>
        <p:txBody>
          <a:bodyPr wrap="none" rtlCol="0">
            <a:spAutoFit/>
          </a:bodyPr>
          <a:lstStyle/>
          <a:p>
            <a:r>
              <a:rPr lang="en-US" sz="900" b="1" dirty="0"/>
              <a:t>Location of New Sites - Candidate Areas</a:t>
            </a:r>
          </a:p>
          <a:p>
            <a:r>
              <a:rPr lang="en-US" sz="900" dirty="0">
                <a:solidFill>
                  <a:schemeClr val="bg2">
                    <a:lumMod val="75000"/>
                  </a:schemeClr>
                </a:solidFill>
                <a:ea typeface="Times New Roman" panose="02020603050405020304" pitchFamily="18" charset="0"/>
                <a:cs typeface="Times New Roman" panose="02020603050405020304" pitchFamily="18" charset="0"/>
              </a:rPr>
              <a:t>(Source: </a:t>
            </a:r>
            <a:r>
              <a:rPr lang="en-US" sz="900" dirty="0" err="1">
                <a:solidFill>
                  <a:schemeClr val="bg2">
                    <a:lumMod val="75000"/>
                  </a:schemeClr>
                </a:solidFill>
                <a:ea typeface="Times New Roman" panose="02020603050405020304" pitchFamily="18" charset="0"/>
                <a:cs typeface="Times New Roman" panose="02020603050405020304" pitchFamily="18" charset="0"/>
              </a:rPr>
              <a:t>Eletronuclear</a:t>
            </a:r>
            <a:r>
              <a:rPr lang="en-US" sz="900" dirty="0">
                <a:solidFill>
                  <a:schemeClr val="bg2">
                    <a:lumMod val="75000"/>
                  </a:schemeClr>
                </a:solidFill>
                <a:ea typeface="Times New Roman" panose="02020603050405020304" pitchFamily="18" charset="0"/>
                <a:cs typeface="Times New Roman" panose="02020603050405020304" pitchFamily="18" charset="0"/>
              </a:rPr>
              <a:t>)</a:t>
            </a:r>
            <a:endParaRPr lang="pt-BR" sz="900" dirty="0">
              <a:solidFill>
                <a:schemeClr val="bg2">
                  <a:lumMod val="75000"/>
                </a:schemeClr>
              </a:solidFill>
              <a:ea typeface="Times New Roman" panose="02020603050405020304" pitchFamily="18" charset="0"/>
              <a:cs typeface="Times New Roman" panose="02020603050405020304" pitchFamily="18" charset="0"/>
            </a:endParaRPr>
          </a:p>
        </p:txBody>
      </p:sp>
      <p:grpSp>
        <p:nvGrpSpPr>
          <p:cNvPr id="17" name="Agrupar 16"/>
          <p:cNvGrpSpPr/>
          <p:nvPr/>
        </p:nvGrpSpPr>
        <p:grpSpPr>
          <a:xfrm>
            <a:off x="9354738" y="2278450"/>
            <a:ext cx="2859580" cy="4763463"/>
            <a:chOff x="9160624" y="641050"/>
            <a:chExt cx="2859580" cy="4323319"/>
          </a:xfrm>
        </p:grpSpPr>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5439" y="641050"/>
              <a:ext cx="2697285" cy="1346073"/>
            </a:xfrm>
            <a:prstGeom prst="rect">
              <a:avLst/>
            </a:prstGeom>
            <a:ln>
              <a:noFill/>
            </a:ln>
            <a:effectLst>
              <a:outerShdw blurRad="292100" dist="139700" dir="2700000" algn="tl" rotWithShape="0">
                <a:srgbClr val="333333">
                  <a:alpha val="65000"/>
                </a:srgbClr>
              </a:outerShdw>
            </a:effectLst>
          </p:spPr>
        </p:pic>
        <p:pic>
          <p:nvPicPr>
            <p:cNvPr id="9" name="Image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7004" y="2538696"/>
              <a:ext cx="2543409" cy="1957233"/>
            </a:xfrm>
            <a:prstGeom prst="rect">
              <a:avLst/>
            </a:prstGeom>
            <a:ln>
              <a:noFill/>
            </a:ln>
            <a:effectLst>
              <a:outerShdw blurRad="292100" dist="139700" dir="2700000" algn="tl" rotWithShape="0">
                <a:srgbClr val="333333">
                  <a:alpha val="65000"/>
                </a:srgbClr>
              </a:outerShdw>
            </a:effectLst>
          </p:spPr>
        </p:pic>
        <p:sp>
          <p:nvSpPr>
            <p:cNvPr id="13" name="CaixaDeTexto 12"/>
            <p:cNvSpPr txBox="1"/>
            <p:nvPr/>
          </p:nvSpPr>
          <p:spPr>
            <a:xfrm>
              <a:off x="9353753" y="4595037"/>
              <a:ext cx="2267440" cy="369332"/>
            </a:xfrm>
            <a:prstGeom prst="rect">
              <a:avLst/>
            </a:prstGeom>
            <a:noFill/>
          </p:spPr>
          <p:txBody>
            <a:bodyPr wrap="square" rtlCol="0">
              <a:spAutoFit/>
            </a:bodyPr>
            <a:lstStyle/>
            <a:p>
              <a:r>
                <a:rPr lang="en-US" sz="900" b="1" i="1" dirty="0"/>
                <a:t>A cutaway of the PRISM design </a:t>
              </a:r>
            </a:p>
            <a:p>
              <a:r>
                <a:rPr lang="en-US" sz="900" dirty="0">
                  <a:solidFill>
                    <a:schemeClr val="bg2">
                      <a:lumMod val="75000"/>
                    </a:schemeClr>
                  </a:solidFill>
                  <a:ea typeface="Times New Roman" panose="02020603050405020304" pitchFamily="18" charset="0"/>
                  <a:cs typeface="Times New Roman" panose="02020603050405020304" pitchFamily="18" charset="0"/>
                </a:rPr>
                <a:t>(Source: GE Hitachi)</a:t>
              </a:r>
            </a:p>
          </p:txBody>
        </p:sp>
        <p:sp>
          <p:nvSpPr>
            <p:cNvPr id="15" name="CaixaDeTexto 14"/>
            <p:cNvSpPr txBox="1"/>
            <p:nvPr/>
          </p:nvSpPr>
          <p:spPr>
            <a:xfrm>
              <a:off x="9160624" y="1945143"/>
              <a:ext cx="2859580" cy="369332"/>
            </a:xfrm>
            <a:prstGeom prst="rect">
              <a:avLst/>
            </a:prstGeom>
            <a:noFill/>
          </p:spPr>
          <p:txBody>
            <a:bodyPr wrap="square" rtlCol="0">
              <a:spAutoFit/>
            </a:bodyPr>
            <a:lstStyle/>
            <a:p>
              <a:r>
                <a:rPr lang="en-US" sz="900" b="1" dirty="0"/>
                <a:t>A Cutaway of the Reactor Building SMR design</a:t>
              </a:r>
            </a:p>
            <a:p>
              <a:r>
                <a:rPr lang="en-US" sz="900" dirty="0">
                  <a:solidFill>
                    <a:schemeClr val="bg2">
                      <a:lumMod val="75000"/>
                    </a:schemeClr>
                  </a:solidFill>
                  <a:ea typeface="Times New Roman" panose="02020603050405020304" pitchFamily="18" charset="0"/>
                  <a:cs typeface="Times New Roman" panose="02020603050405020304" pitchFamily="18" charset="0"/>
                </a:rPr>
                <a:t>(Source: </a:t>
              </a:r>
              <a:r>
                <a:rPr lang="en-US" sz="900" dirty="0" err="1">
                  <a:solidFill>
                    <a:schemeClr val="bg2">
                      <a:lumMod val="75000"/>
                    </a:schemeClr>
                  </a:solidFill>
                  <a:ea typeface="Times New Roman" panose="02020603050405020304" pitchFamily="18" charset="0"/>
                  <a:cs typeface="Times New Roman" panose="02020603050405020304" pitchFamily="18" charset="0"/>
                </a:rPr>
                <a:t>NuScale</a:t>
              </a:r>
              <a:r>
                <a:rPr lang="en-US" sz="900" dirty="0">
                  <a:solidFill>
                    <a:schemeClr val="bg2">
                      <a:lumMod val="75000"/>
                    </a:schemeClr>
                  </a:solidFill>
                  <a:ea typeface="Times New Roman" panose="02020603050405020304" pitchFamily="18" charset="0"/>
                  <a:cs typeface="Times New Roman" panose="02020603050405020304" pitchFamily="18" charset="0"/>
                </a:rPr>
                <a:t>)</a:t>
              </a:r>
            </a:p>
          </p:txBody>
        </p:sp>
      </p:grpSp>
      <p:pic>
        <p:nvPicPr>
          <p:cNvPr id="2" name="그림 1">
            <a:extLst>
              <a:ext uri="{FF2B5EF4-FFF2-40B4-BE49-F238E27FC236}">
                <a16:creationId xmlns:a16="http://schemas.microsoft.com/office/drawing/2014/main" id="{E7FE49FA-B2BC-3B2A-8397-EF82B8EA38D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08126" y="532263"/>
            <a:ext cx="1562100" cy="1028700"/>
          </a:xfrm>
          <a:prstGeom prst="rect">
            <a:avLst/>
          </a:prstGeom>
          <a:noFill/>
          <a:ln>
            <a:noFill/>
          </a:ln>
        </p:spPr>
      </p:pic>
    </p:spTree>
    <p:extLst>
      <p:ext uri="{BB962C8B-B14F-4D97-AF65-F5344CB8AC3E}">
        <p14:creationId xmlns:p14="http://schemas.microsoft.com/office/powerpoint/2010/main" val="1642184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D5AD7E7-2779-A2C8-B62B-64AB75273AD1}"/>
              </a:ext>
            </a:extLst>
          </p:cNvPr>
          <p:cNvSpPr>
            <a:spLocks noGrp="1"/>
          </p:cNvSpPr>
          <p:nvPr>
            <p:ph type="title"/>
          </p:nvPr>
        </p:nvSpPr>
        <p:spPr>
          <a:xfrm>
            <a:off x="2722880" y="365125"/>
            <a:ext cx="8630920" cy="1325563"/>
          </a:xfrm>
        </p:spPr>
        <p:txBody>
          <a:bodyPr/>
          <a:lstStyle/>
          <a:p>
            <a:r>
              <a:rPr lang="en-US" dirty="0" err="1"/>
              <a:t>Angra</a:t>
            </a:r>
            <a:r>
              <a:rPr lang="en-US" dirty="0"/>
              <a:t> I and II NPP</a:t>
            </a:r>
          </a:p>
        </p:txBody>
      </p:sp>
      <p:grpSp>
        <p:nvGrpSpPr>
          <p:cNvPr id="6" name="Tela 5">
            <a:extLst>
              <a:ext uri="{FF2B5EF4-FFF2-40B4-BE49-F238E27FC236}">
                <a16:creationId xmlns:a16="http://schemas.microsoft.com/office/drawing/2014/main" id="{8341D6BF-D213-823D-0F5E-8C8E254F9B3E}"/>
              </a:ext>
            </a:extLst>
          </p:cNvPr>
          <p:cNvGrpSpPr/>
          <p:nvPr/>
        </p:nvGrpSpPr>
        <p:grpSpPr>
          <a:xfrm>
            <a:off x="3273425" y="2974975"/>
            <a:ext cx="5645150" cy="2381250"/>
            <a:chOff x="0" y="-736600"/>
            <a:chExt cx="5645150" cy="2381250"/>
          </a:xfrm>
        </p:grpSpPr>
        <p:sp>
          <p:nvSpPr>
            <p:cNvPr id="7" name="Retângulo 6">
              <a:extLst>
                <a:ext uri="{FF2B5EF4-FFF2-40B4-BE49-F238E27FC236}">
                  <a16:creationId xmlns:a16="http://schemas.microsoft.com/office/drawing/2014/main" id="{0BBBF4F0-A389-FDD5-9892-B875B89817BA}"/>
                </a:ext>
              </a:extLst>
            </p:cNvPr>
            <p:cNvSpPr/>
            <p:nvPr/>
          </p:nvSpPr>
          <p:spPr>
            <a:xfrm>
              <a:off x="0" y="-736600"/>
              <a:ext cx="5645150" cy="2381250"/>
            </a:xfrm>
            <a:prstGeom prst="rect">
              <a:avLst/>
            </a:prstGeom>
            <a:noFill/>
            <a:ln>
              <a:noFill/>
            </a:ln>
          </p:spPr>
          <p:txBody>
            <a:bodyPr/>
            <a:lstStyle/>
            <a:p>
              <a:endParaRPr lang="en-US"/>
            </a:p>
          </p:txBody>
        </p:sp>
      </p:grpSp>
      <p:pic>
        <p:nvPicPr>
          <p:cNvPr id="8" name="그림 1">
            <a:extLst>
              <a:ext uri="{FF2B5EF4-FFF2-40B4-BE49-F238E27FC236}">
                <a16:creationId xmlns:a16="http://schemas.microsoft.com/office/drawing/2014/main" id="{C9471AD2-7BE9-A779-FEAD-97F53E8FD3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pic>
        <p:nvPicPr>
          <p:cNvPr id="2" name="Espaço Reservado para Conteúdo 1">
            <a:extLst>
              <a:ext uri="{FF2B5EF4-FFF2-40B4-BE49-F238E27FC236}">
                <a16:creationId xmlns:a16="http://schemas.microsoft.com/office/drawing/2014/main" id="{B9C72CE0-62BD-252B-F7E0-9F2FEC179F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3042" y="1501775"/>
            <a:ext cx="8145916" cy="4794008"/>
          </a:xfrm>
          <a:prstGeom prst="rect">
            <a:avLst/>
          </a:prstGeom>
          <a:ln>
            <a:noFill/>
          </a:ln>
          <a:effectLst>
            <a:outerShdw blurRad="292100" dist="139700" dir="2700000" algn="tl" rotWithShape="0">
              <a:srgbClr val="333333">
                <a:alpha val="65000"/>
              </a:srgbClr>
            </a:outerShdw>
          </a:effectLst>
        </p:spPr>
      </p:pic>
      <p:sp>
        <p:nvSpPr>
          <p:cNvPr id="3" name="Espaço Reservado para Rodapé 2">
            <a:extLst>
              <a:ext uri="{FF2B5EF4-FFF2-40B4-BE49-F238E27FC236}">
                <a16:creationId xmlns:a16="http://schemas.microsoft.com/office/drawing/2014/main" id="{63C23BD1-7BE9-4B98-F5D1-B057520C6F24}"/>
              </a:ext>
            </a:extLst>
          </p:cNvPr>
          <p:cNvSpPr>
            <a:spLocks noGrp="1"/>
          </p:cNvSpPr>
          <p:nvPr>
            <p:ph type="ftr" sz="quarter" idx="11"/>
          </p:nvPr>
        </p:nvSpPr>
        <p:spPr/>
        <p:txBody>
          <a:bodyPr/>
          <a:lstStyle/>
          <a:p>
            <a:r>
              <a:rPr lang="en-US"/>
              <a:t>INSC 02-2023</a:t>
            </a:r>
            <a:endParaRPr lang="en-US" dirty="0"/>
          </a:p>
        </p:txBody>
      </p:sp>
      <p:sp>
        <p:nvSpPr>
          <p:cNvPr id="5" name="Espaço Reservado para Número de Slide 4">
            <a:extLst>
              <a:ext uri="{FF2B5EF4-FFF2-40B4-BE49-F238E27FC236}">
                <a16:creationId xmlns:a16="http://schemas.microsoft.com/office/drawing/2014/main" id="{DBA16A72-092D-C9B9-D7A1-381E78DDE79F}"/>
              </a:ext>
            </a:extLst>
          </p:cNvPr>
          <p:cNvSpPr>
            <a:spLocks noGrp="1"/>
          </p:cNvSpPr>
          <p:nvPr>
            <p:ph type="sldNum" sz="quarter" idx="12"/>
          </p:nvPr>
        </p:nvSpPr>
        <p:spPr/>
        <p:txBody>
          <a:bodyPr/>
          <a:lstStyle/>
          <a:p>
            <a:fld id="{C2B3F63C-79FA-4542-BCA9-FE5471B838F1}" type="slidenum">
              <a:rPr lang="en-US" smtClean="0"/>
              <a:t>23</a:t>
            </a:fld>
            <a:endParaRPr lang="en-US"/>
          </a:p>
        </p:txBody>
      </p:sp>
    </p:spTree>
    <p:extLst>
      <p:ext uri="{BB962C8B-B14F-4D97-AF65-F5344CB8AC3E}">
        <p14:creationId xmlns:p14="http://schemas.microsoft.com/office/powerpoint/2010/main" val="2932236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160295" y="222421"/>
            <a:ext cx="8614610" cy="1069932"/>
          </a:xfrm>
        </p:spPr>
        <p:txBody>
          <a:bodyPr>
            <a:noAutofit/>
          </a:bodyPr>
          <a:lstStyle/>
          <a:p>
            <a:r>
              <a:rPr lang="pt-BR" sz="4400" dirty="0" err="1"/>
              <a:t>Projects</a:t>
            </a:r>
            <a:r>
              <a:rPr lang="pt-BR" sz="4400" dirty="0"/>
              <a:t> for </a:t>
            </a:r>
            <a:r>
              <a:rPr lang="pt-BR" sz="4400" dirty="0" err="1"/>
              <a:t>Uranium</a:t>
            </a:r>
            <a:r>
              <a:rPr lang="pt-BR" sz="4400" dirty="0"/>
              <a:t> </a:t>
            </a:r>
            <a:r>
              <a:rPr lang="pt-BR" sz="4400" dirty="0" err="1"/>
              <a:t>Production</a:t>
            </a:r>
            <a:r>
              <a:rPr lang="pt-BR" sz="4400" dirty="0"/>
              <a:t>
</a:t>
            </a:r>
          </a:p>
        </p:txBody>
      </p:sp>
      <p:sp>
        <p:nvSpPr>
          <p:cNvPr id="9" name="Rectangle 1"/>
          <p:cNvSpPr>
            <a:spLocks noGrp="1" noChangeArrowheads="1"/>
          </p:cNvSpPr>
          <p:nvPr>
            <p:ph type="body" idx="1"/>
          </p:nvPr>
        </p:nvSpPr>
        <p:spPr bwMode="auto">
          <a:xfrm>
            <a:off x="6641433" y="1767252"/>
            <a:ext cx="5133472" cy="402739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342900" lvl="0" indent="-342900" algn="just" eaLnBrk="0" fontAlgn="base" hangingPunct="0">
              <a:lnSpc>
                <a:spcPct val="100000"/>
              </a:lnSpc>
              <a:spcBef>
                <a:spcPct val="0"/>
              </a:spcBef>
              <a:spcAft>
                <a:spcPct val="0"/>
              </a:spcAft>
              <a:buFont typeface="Wingdings" panose="05000000000000000000" pitchFamily="2" charset="2"/>
              <a:buChar char="§"/>
            </a:pPr>
            <a:r>
              <a:rPr kumimoji="0" lang="en-US" altLang="pt-BR" b="0" i="0" u="none" strike="noStrike" cap="none" normalizeH="0" baseline="0" dirty="0">
                <a:ln>
                  <a:noFill/>
                </a:ln>
                <a:solidFill>
                  <a:srgbClr val="202124"/>
                </a:solidFill>
                <a:effectLst/>
                <a:latin typeface="inherit"/>
              </a:rPr>
              <a:t>Brazilian mineral resources evolved from 9,400 ton (1975) to the current amount of 244,788 ton of U3O8
can be expanded with new research and mineral research since only 33% of the national territory was researched
The northern region of the country has the potential to house more than 300,000 tons of Uranium
</a:t>
            </a:r>
            <a:endParaRPr kumimoji="0" lang="pt-PT" altLang="pt-BR" b="0" i="0" u="none" strike="noStrike" cap="none" normalizeH="0" baseline="0" dirty="0">
              <a:ln>
                <a:noFill/>
              </a:ln>
              <a:solidFill>
                <a:schemeClr val="tx1"/>
              </a:solidFill>
              <a:effectLst/>
              <a:latin typeface="Arial" panose="020B0604020202020204" pitchFamily="34" charset="0"/>
            </a:endParaRPr>
          </a:p>
        </p:txBody>
      </p:sp>
      <p:sp>
        <p:nvSpPr>
          <p:cNvPr id="2" name="Espaço Reservado para Rodapé 1">
            <a:extLst>
              <a:ext uri="{FF2B5EF4-FFF2-40B4-BE49-F238E27FC236}">
                <a16:creationId xmlns:a16="http://schemas.microsoft.com/office/drawing/2014/main" id="{796BC32F-9043-7D39-A6C0-AE52ADD6DFDD}"/>
              </a:ext>
            </a:extLst>
          </p:cNvPr>
          <p:cNvSpPr>
            <a:spLocks noGrp="1"/>
          </p:cNvSpPr>
          <p:nvPr>
            <p:ph type="ftr" sz="quarter" idx="11"/>
          </p:nvPr>
        </p:nvSpPr>
        <p:spPr/>
        <p:txBody>
          <a:bodyPr/>
          <a:lstStyle/>
          <a:p>
            <a:r>
              <a:rPr lang="en-US"/>
              <a:t>INSC 02-2023</a:t>
            </a:r>
          </a:p>
        </p:txBody>
      </p:sp>
      <p:sp>
        <p:nvSpPr>
          <p:cNvPr id="4" name="Espaço Reservado para Número de Slide 3">
            <a:extLst>
              <a:ext uri="{FF2B5EF4-FFF2-40B4-BE49-F238E27FC236}">
                <a16:creationId xmlns:a16="http://schemas.microsoft.com/office/drawing/2014/main" id="{226B9E5C-5F46-A142-3A2D-D0AFA58BC7B8}"/>
              </a:ext>
            </a:extLst>
          </p:cNvPr>
          <p:cNvSpPr>
            <a:spLocks noGrp="1"/>
          </p:cNvSpPr>
          <p:nvPr>
            <p:ph type="sldNum" sz="quarter" idx="12"/>
          </p:nvPr>
        </p:nvSpPr>
        <p:spPr/>
        <p:txBody>
          <a:bodyPr/>
          <a:lstStyle/>
          <a:p>
            <a:fld id="{C2B3F63C-79FA-4542-BCA9-FE5471B838F1}" type="slidenum">
              <a:rPr lang="en-US" smtClean="0"/>
              <a:t>24</a:t>
            </a:fld>
            <a:endParaRPr lang="en-US"/>
          </a:p>
        </p:txBody>
      </p:sp>
      <p:pic>
        <p:nvPicPr>
          <p:cNvPr id="5" name="Imagem 4">
            <a:extLst>
              <a:ext uri="{FF2B5EF4-FFF2-40B4-BE49-F238E27FC236}">
                <a16:creationId xmlns:a16="http://schemas.microsoft.com/office/drawing/2014/main" id="{4947AAC5-C845-F194-F4CF-844A9B7BC185}"/>
              </a:ext>
            </a:extLst>
          </p:cNvPr>
          <p:cNvPicPr>
            <a:picLocks noChangeAspect="1"/>
          </p:cNvPicPr>
          <p:nvPr/>
        </p:nvPicPr>
        <p:blipFill>
          <a:blip r:embed="rId2"/>
          <a:stretch>
            <a:fillRect/>
          </a:stretch>
        </p:blipFill>
        <p:spPr>
          <a:xfrm>
            <a:off x="420087" y="185738"/>
            <a:ext cx="1560711" cy="1030313"/>
          </a:xfrm>
          <a:prstGeom prst="rect">
            <a:avLst/>
          </a:prstGeom>
        </p:spPr>
      </p:pic>
      <p:pic>
        <p:nvPicPr>
          <p:cNvPr id="6" name="Imagem 5">
            <a:extLst>
              <a:ext uri="{FF2B5EF4-FFF2-40B4-BE49-F238E27FC236}">
                <a16:creationId xmlns:a16="http://schemas.microsoft.com/office/drawing/2014/main" id="{3E9FD75C-4FF3-5DDA-A234-41B2C9CFC798}"/>
              </a:ext>
            </a:extLst>
          </p:cNvPr>
          <p:cNvPicPr>
            <a:picLocks noChangeAspect="1"/>
          </p:cNvPicPr>
          <p:nvPr/>
        </p:nvPicPr>
        <p:blipFill>
          <a:blip r:embed="rId3"/>
          <a:stretch>
            <a:fillRect/>
          </a:stretch>
        </p:blipFill>
        <p:spPr>
          <a:xfrm>
            <a:off x="239530" y="1509985"/>
            <a:ext cx="6225437" cy="49638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7490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449FAA-6DD3-EE08-D8E4-B93EFC840082}"/>
              </a:ext>
            </a:extLst>
          </p:cNvPr>
          <p:cNvSpPr>
            <a:spLocks noGrp="1"/>
          </p:cNvSpPr>
          <p:nvPr>
            <p:ph type="title"/>
          </p:nvPr>
        </p:nvSpPr>
        <p:spPr>
          <a:xfrm>
            <a:off x="2181964" y="344192"/>
            <a:ext cx="10183703" cy="680182"/>
          </a:xfrm>
        </p:spPr>
        <p:txBody>
          <a:bodyPr>
            <a:normAutofit fontScale="90000"/>
          </a:bodyPr>
          <a:lstStyle/>
          <a:p>
            <a:r>
              <a:rPr lang="pt-BR" b="1" dirty="0"/>
              <a:t>Mexico </a:t>
            </a:r>
            <a:r>
              <a:rPr lang="en-US" b="1" dirty="0"/>
              <a:t>Nuclear Energy Program</a:t>
            </a:r>
            <a:endParaRPr lang="es-MX" dirty="0"/>
          </a:p>
        </p:txBody>
      </p:sp>
      <p:sp>
        <p:nvSpPr>
          <p:cNvPr id="3" name="CuadroTexto 2">
            <a:extLst>
              <a:ext uri="{FF2B5EF4-FFF2-40B4-BE49-F238E27FC236}">
                <a16:creationId xmlns:a16="http://schemas.microsoft.com/office/drawing/2014/main" id="{866AFA71-21C3-C9ED-4192-1A5FAAA770E6}"/>
              </a:ext>
            </a:extLst>
          </p:cNvPr>
          <p:cNvSpPr txBox="1"/>
          <p:nvPr/>
        </p:nvSpPr>
        <p:spPr>
          <a:xfrm>
            <a:off x="267419" y="1250829"/>
            <a:ext cx="11533517" cy="5632311"/>
          </a:xfrm>
          <a:prstGeom prst="rect">
            <a:avLst/>
          </a:prstGeom>
          <a:noFill/>
        </p:spPr>
        <p:txBody>
          <a:bodyPr wrap="square" rtlCol="0">
            <a:spAutoFit/>
          </a:bodyPr>
          <a:lstStyle/>
          <a:p>
            <a:pPr marL="285750" indent="-285750" algn="just">
              <a:buFont typeface="Arial" panose="020B0604020202020204" pitchFamily="34" charset="0"/>
              <a:buChar char="•"/>
            </a:pPr>
            <a:r>
              <a:rPr lang="en-US" sz="2800" dirty="0"/>
              <a:t>In Mexico, the Laguna Verde Nuclear Power Plant (CNLV) has been operating since 1990 (Unit 1) and since 1995 (Unit 2). These reactors are boiling water type (BWR) manufactured by General Electric.
Both Units have gone through two processes of increasing power, in June 2018, narrow (5%) and extended (120%), in June 2018, the National Commission for Nuclear Safety and Safeguards (CNSNS) granted the license to operate up to 120% of the originally licensed power (1931Mwt).
In June 2020, Unit 1 was granted the renewal of its license to operate for 30 more years. The license renewal of Unit 2 is in process. </a:t>
            </a:r>
          </a:p>
          <a:p>
            <a:pPr marL="285750" indent="-285750" algn="just">
              <a:buFont typeface="Arial" panose="020B0604020202020204" pitchFamily="34" charset="0"/>
              <a:buChar char="•"/>
            </a:pPr>
            <a:r>
              <a:rPr lang="en-US" sz="2800" dirty="0"/>
              <a:t>increase the percentage of non-fossil energies in the portfolio of primary energy sources for electricity generation by at least 35% by 2024, 40% by 2035 and 50% by 2050.</a:t>
            </a:r>
            <a:endParaRPr lang="es-MX" sz="2800" dirty="0"/>
          </a:p>
          <a:p>
            <a:endParaRPr lang="es-MX" sz="2400" dirty="0"/>
          </a:p>
        </p:txBody>
      </p:sp>
      <p:pic>
        <p:nvPicPr>
          <p:cNvPr id="4" name="image6.png"/>
          <p:cNvPicPr/>
          <p:nvPr/>
        </p:nvPicPr>
        <p:blipFill>
          <a:blip r:embed="rId2"/>
          <a:srcRect/>
          <a:stretch>
            <a:fillRect/>
          </a:stretch>
        </p:blipFill>
        <p:spPr>
          <a:xfrm>
            <a:off x="8813800" y="4607272"/>
            <a:ext cx="2540000" cy="1463357"/>
          </a:xfrm>
          <a:prstGeom prst="rect">
            <a:avLst/>
          </a:prstGeom>
          <a:ln/>
        </p:spPr>
      </p:pic>
      <p:pic>
        <p:nvPicPr>
          <p:cNvPr id="5" name="그림 1">
            <a:extLst>
              <a:ext uri="{FF2B5EF4-FFF2-40B4-BE49-F238E27FC236}">
                <a16:creationId xmlns:a16="http://schemas.microsoft.com/office/drawing/2014/main" id="{7CE07168-70FD-DA48-FC0D-6E1073A53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sp>
        <p:nvSpPr>
          <p:cNvPr id="6" name="Espaço Reservado para Rodapé 5">
            <a:extLst>
              <a:ext uri="{FF2B5EF4-FFF2-40B4-BE49-F238E27FC236}">
                <a16:creationId xmlns:a16="http://schemas.microsoft.com/office/drawing/2014/main" id="{15309BBB-CF75-AA52-207B-DF660A5A1282}"/>
              </a:ext>
            </a:extLst>
          </p:cNvPr>
          <p:cNvSpPr>
            <a:spLocks noGrp="1"/>
          </p:cNvSpPr>
          <p:nvPr>
            <p:ph type="ftr" sz="quarter" idx="11"/>
          </p:nvPr>
        </p:nvSpPr>
        <p:spPr/>
        <p:txBody>
          <a:bodyPr/>
          <a:lstStyle/>
          <a:p>
            <a:r>
              <a:rPr lang="es-MX" dirty="0"/>
              <a:t>INSC 02-2023</a:t>
            </a:r>
          </a:p>
        </p:txBody>
      </p:sp>
      <p:sp>
        <p:nvSpPr>
          <p:cNvPr id="7" name="Espaço Reservado para Número de Slide 6">
            <a:extLst>
              <a:ext uri="{FF2B5EF4-FFF2-40B4-BE49-F238E27FC236}">
                <a16:creationId xmlns:a16="http://schemas.microsoft.com/office/drawing/2014/main" id="{CB9BFC85-E7AE-C4E9-F881-2F8B64838961}"/>
              </a:ext>
            </a:extLst>
          </p:cNvPr>
          <p:cNvSpPr>
            <a:spLocks noGrp="1"/>
          </p:cNvSpPr>
          <p:nvPr>
            <p:ph type="sldNum" sz="quarter" idx="12"/>
          </p:nvPr>
        </p:nvSpPr>
        <p:spPr/>
        <p:txBody>
          <a:bodyPr/>
          <a:lstStyle/>
          <a:p>
            <a:fld id="{C119739B-ACC7-1A4E-906B-A9546BA1AB75}" type="slidenum">
              <a:rPr lang="es-MX" smtClean="0"/>
              <a:t>25</a:t>
            </a:fld>
            <a:endParaRPr lang="es-MX"/>
          </a:p>
        </p:txBody>
      </p:sp>
    </p:spTree>
    <p:extLst>
      <p:ext uri="{BB962C8B-B14F-4D97-AF65-F5344CB8AC3E}">
        <p14:creationId xmlns:p14="http://schemas.microsoft.com/office/powerpoint/2010/main" val="4235641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449FAA-6DD3-EE08-D8E4-B93EFC840082}"/>
              </a:ext>
            </a:extLst>
          </p:cNvPr>
          <p:cNvSpPr>
            <a:spLocks noGrp="1"/>
          </p:cNvSpPr>
          <p:nvPr>
            <p:ph type="title"/>
          </p:nvPr>
        </p:nvSpPr>
        <p:spPr>
          <a:xfrm>
            <a:off x="2144486" y="610774"/>
            <a:ext cx="8813800" cy="680182"/>
          </a:xfrm>
        </p:spPr>
        <p:txBody>
          <a:bodyPr>
            <a:noAutofit/>
          </a:bodyPr>
          <a:lstStyle/>
          <a:p>
            <a:pPr algn="just"/>
            <a:r>
              <a:rPr lang="en-US" sz="3200" dirty="0"/>
              <a:t>System (PRODESEN) 2022-2036 </a:t>
            </a:r>
            <a:br>
              <a:rPr lang="en-US" sz="3200" dirty="0"/>
            </a:br>
            <a:r>
              <a:rPr lang="en-US" sz="3200" dirty="0"/>
              <a:t>Program for the Development of the National Electric 
</a:t>
            </a:r>
            <a:endParaRPr lang="es-ES" sz="3200" dirty="0"/>
          </a:p>
        </p:txBody>
      </p:sp>
      <p:sp>
        <p:nvSpPr>
          <p:cNvPr id="3" name="CuadroTexto 2">
            <a:extLst>
              <a:ext uri="{FF2B5EF4-FFF2-40B4-BE49-F238E27FC236}">
                <a16:creationId xmlns:a16="http://schemas.microsoft.com/office/drawing/2014/main" id="{866AFA71-21C3-C9ED-4192-1A5FAAA770E6}"/>
              </a:ext>
            </a:extLst>
          </p:cNvPr>
          <p:cNvSpPr txBox="1"/>
          <p:nvPr/>
        </p:nvSpPr>
        <p:spPr>
          <a:xfrm>
            <a:off x="267419" y="1250829"/>
            <a:ext cx="11533517" cy="5139869"/>
          </a:xfrm>
          <a:prstGeom prst="rect">
            <a:avLst/>
          </a:prstGeom>
          <a:noFill/>
        </p:spPr>
        <p:txBody>
          <a:bodyPr wrap="square" rtlCol="0">
            <a:spAutoFit/>
          </a:bodyPr>
          <a:lstStyle/>
          <a:p>
            <a:pPr algn="just"/>
            <a:endParaRPr lang="es-ES" sz="2400" dirty="0"/>
          </a:p>
          <a:p>
            <a:pPr algn="just"/>
            <a:endParaRPr lang="es-ES" sz="2400" dirty="0"/>
          </a:p>
          <a:p>
            <a:pPr marL="342900" indent="-342900" algn="just">
              <a:buFont typeface="Arial" panose="020B0604020202020204" pitchFamily="34" charset="0"/>
              <a:buChar char="•"/>
            </a:pPr>
            <a:r>
              <a:rPr lang="en-US" sz="3200" dirty="0"/>
              <a:t>It is the instrument that details the annual planning of the National Electric System with a fifteen-year horizon and that specifies the national energy policy on electricity.
In light of this document, two projects have been contemplated that would expand the installed nuclear capacity in the country:
Consider incorporating into the national electricity system an SMR with the ability to desalinate seawater
Add two more units in Laguna Verde (Unit 3 and Unit 4)</a:t>
            </a:r>
            <a:endParaRPr lang="es-MX" sz="3200" dirty="0"/>
          </a:p>
          <a:p>
            <a:endParaRPr lang="es-MX" sz="2400" dirty="0"/>
          </a:p>
        </p:txBody>
      </p:sp>
      <p:pic>
        <p:nvPicPr>
          <p:cNvPr id="4" name="그림 1">
            <a:extLst>
              <a:ext uri="{FF2B5EF4-FFF2-40B4-BE49-F238E27FC236}">
                <a16:creationId xmlns:a16="http://schemas.microsoft.com/office/drawing/2014/main" id="{1AAA96DC-A0A3-85EE-A3C8-D7A59C3C547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sp>
        <p:nvSpPr>
          <p:cNvPr id="5" name="Espaço Reservado para Rodapé 4">
            <a:extLst>
              <a:ext uri="{FF2B5EF4-FFF2-40B4-BE49-F238E27FC236}">
                <a16:creationId xmlns:a16="http://schemas.microsoft.com/office/drawing/2014/main" id="{D60C7E30-5825-6604-2CC9-15B935FF0C16}"/>
              </a:ext>
            </a:extLst>
          </p:cNvPr>
          <p:cNvSpPr>
            <a:spLocks noGrp="1"/>
          </p:cNvSpPr>
          <p:nvPr>
            <p:ph type="ftr" sz="quarter" idx="11"/>
          </p:nvPr>
        </p:nvSpPr>
        <p:spPr/>
        <p:txBody>
          <a:bodyPr/>
          <a:lstStyle/>
          <a:p>
            <a:r>
              <a:rPr lang="es-MX"/>
              <a:t>INSC 02-2023</a:t>
            </a:r>
          </a:p>
        </p:txBody>
      </p:sp>
      <p:sp>
        <p:nvSpPr>
          <p:cNvPr id="6" name="Espaço Reservado para Número de Slide 5">
            <a:extLst>
              <a:ext uri="{FF2B5EF4-FFF2-40B4-BE49-F238E27FC236}">
                <a16:creationId xmlns:a16="http://schemas.microsoft.com/office/drawing/2014/main" id="{6894DB98-B29B-9FF2-3912-3EACCC3A2739}"/>
              </a:ext>
            </a:extLst>
          </p:cNvPr>
          <p:cNvSpPr>
            <a:spLocks noGrp="1"/>
          </p:cNvSpPr>
          <p:nvPr>
            <p:ph type="sldNum" sz="quarter" idx="12"/>
          </p:nvPr>
        </p:nvSpPr>
        <p:spPr/>
        <p:txBody>
          <a:bodyPr/>
          <a:lstStyle/>
          <a:p>
            <a:fld id="{C119739B-ACC7-1A4E-906B-A9546BA1AB75}" type="slidenum">
              <a:rPr lang="es-MX" smtClean="0"/>
              <a:t>26</a:t>
            </a:fld>
            <a:endParaRPr lang="es-MX"/>
          </a:p>
        </p:txBody>
      </p:sp>
    </p:spTree>
    <p:extLst>
      <p:ext uri="{BB962C8B-B14F-4D97-AF65-F5344CB8AC3E}">
        <p14:creationId xmlns:p14="http://schemas.microsoft.com/office/powerpoint/2010/main" val="2416193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F4B10402-6482-42CE-A1F3-B76851D01757}"/>
              </a:ext>
            </a:extLst>
          </p:cNvPr>
          <p:cNvPicPr>
            <a:picLocks noChangeAspect="1"/>
          </p:cNvPicPr>
          <p:nvPr/>
        </p:nvPicPr>
        <p:blipFill>
          <a:blip r:embed="rId2"/>
          <a:stretch>
            <a:fillRect/>
          </a:stretch>
        </p:blipFill>
        <p:spPr>
          <a:xfrm>
            <a:off x="5672036" y="1670028"/>
            <a:ext cx="2492719" cy="2351909"/>
          </a:xfrm>
          <a:prstGeom prst="rect">
            <a:avLst/>
          </a:prstGeom>
        </p:spPr>
      </p:pic>
      <p:sp>
        <p:nvSpPr>
          <p:cNvPr id="19" name="CuadroTexto 18">
            <a:extLst>
              <a:ext uri="{FF2B5EF4-FFF2-40B4-BE49-F238E27FC236}">
                <a16:creationId xmlns:a16="http://schemas.microsoft.com/office/drawing/2014/main" id="{D83C6284-ADFF-4DD4-B021-59328D47F0D5}"/>
              </a:ext>
            </a:extLst>
          </p:cNvPr>
          <p:cNvSpPr txBox="1"/>
          <p:nvPr/>
        </p:nvSpPr>
        <p:spPr>
          <a:xfrm>
            <a:off x="9052580" y="790105"/>
            <a:ext cx="1887794" cy="369332"/>
          </a:xfrm>
          <a:prstGeom prst="rect">
            <a:avLst/>
          </a:prstGeom>
          <a:noFill/>
        </p:spPr>
        <p:txBody>
          <a:bodyPr wrap="square" rtlCol="0">
            <a:spAutoFit/>
          </a:bodyPr>
          <a:lstStyle/>
          <a:p>
            <a:pPr algn="ctr"/>
            <a:r>
              <a:rPr lang="es-CL" dirty="0">
                <a:solidFill>
                  <a:srgbClr val="C00000"/>
                </a:solidFill>
              </a:rPr>
              <a:t>Final Report-2010</a:t>
            </a:r>
          </a:p>
        </p:txBody>
      </p:sp>
      <p:pic>
        <p:nvPicPr>
          <p:cNvPr id="20" name="Imagen 19">
            <a:extLst>
              <a:ext uri="{FF2B5EF4-FFF2-40B4-BE49-F238E27FC236}">
                <a16:creationId xmlns:a16="http://schemas.microsoft.com/office/drawing/2014/main" id="{C64794C4-17B4-4D77-9A27-F8030D1D34EF}"/>
              </a:ext>
            </a:extLst>
          </p:cNvPr>
          <p:cNvPicPr>
            <a:picLocks noChangeAspect="1"/>
          </p:cNvPicPr>
          <p:nvPr/>
        </p:nvPicPr>
        <p:blipFill>
          <a:blip r:embed="rId3"/>
          <a:stretch>
            <a:fillRect/>
          </a:stretch>
        </p:blipFill>
        <p:spPr>
          <a:xfrm>
            <a:off x="8631753" y="1288595"/>
            <a:ext cx="2632405" cy="3456808"/>
          </a:xfrm>
          <a:prstGeom prst="rect">
            <a:avLst/>
          </a:prstGeom>
        </p:spPr>
      </p:pic>
      <p:sp>
        <p:nvSpPr>
          <p:cNvPr id="21" name="Text Box 10">
            <a:extLst>
              <a:ext uri="{FF2B5EF4-FFF2-40B4-BE49-F238E27FC236}">
                <a16:creationId xmlns:a16="http://schemas.microsoft.com/office/drawing/2014/main" id="{CAAF7C4E-F30E-4CE7-A350-DB372568950C}"/>
              </a:ext>
            </a:extLst>
          </p:cNvPr>
          <p:cNvSpPr txBox="1">
            <a:spLocks noChangeArrowheads="1"/>
          </p:cNvSpPr>
          <p:nvPr/>
        </p:nvSpPr>
        <p:spPr bwMode="auto">
          <a:xfrm>
            <a:off x="1786890" y="409480"/>
            <a:ext cx="8003069" cy="459228"/>
          </a:xfrm>
          <a:prstGeom prst="rect">
            <a:avLst/>
          </a:prstGeom>
          <a:noFill/>
          <a:ln w="9525">
            <a:noFill/>
            <a:miter lim="800000"/>
            <a:headEnd/>
            <a:tailEnd/>
          </a:ln>
        </p:spPr>
        <p:txBody>
          <a:bodyPr wrap="square">
            <a:spAutoFit/>
          </a:bodyPr>
          <a:lstStyle/>
          <a:p>
            <a:pPr algn="ctr" fontAlgn="base">
              <a:lnSpc>
                <a:spcPct val="70000"/>
              </a:lnSpc>
              <a:spcBef>
                <a:spcPct val="50000"/>
              </a:spcBef>
              <a:spcAft>
                <a:spcPct val="0"/>
              </a:spcAft>
            </a:pPr>
            <a:r>
              <a:rPr lang="es-ES" sz="3200" dirty="0" err="1">
                <a:solidFill>
                  <a:srgbClr val="C00000"/>
                </a:solidFill>
                <a:latin typeface="+mj-lt"/>
                <a:ea typeface="+mj-ea"/>
                <a:cs typeface="+mj-cs"/>
              </a:rPr>
              <a:t>Considering</a:t>
            </a:r>
            <a:r>
              <a:rPr lang="es-ES" sz="3200" dirty="0">
                <a:solidFill>
                  <a:srgbClr val="C00000"/>
                </a:solidFill>
                <a:latin typeface="+mj-lt"/>
                <a:ea typeface="+mj-ea"/>
                <a:cs typeface="+mj-cs"/>
              </a:rPr>
              <a:t> Nuclear </a:t>
            </a:r>
            <a:r>
              <a:rPr lang="es-ES" sz="3200" dirty="0" err="1">
                <a:solidFill>
                  <a:srgbClr val="C00000"/>
                </a:solidFill>
                <a:latin typeface="+mj-lt"/>
                <a:ea typeface="+mj-ea"/>
                <a:cs typeface="+mj-cs"/>
              </a:rPr>
              <a:t>Power</a:t>
            </a:r>
            <a:r>
              <a:rPr lang="es-ES" sz="3200" dirty="0">
                <a:solidFill>
                  <a:srgbClr val="C00000"/>
                </a:solidFill>
                <a:latin typeface="+mj-lt"/>
                <a:ea typeface="+mj-ea"/>
                <a:cs typeface="+mj-cs"/>
              </a:rPr>
              <a:t>……</a:t>
            </a:r>
          </a:p>
        </p:txBody>
      </p:sp>
      <p:sp>
        <p:nvSpPr>
          <p:cNvPr id="24" name="CuadroTexto 23">
            <a:extLst>
              <a:ext uri="{FF2B5EF4-FFF2-40B4-BE49-F238E27FC236}">
                <a16:creationId xmlns:a16="http://schemas.microsoft.com/office/drawing/2014/main" id="{D1C19E50-0A55-4EC5-9D87-002EAB94FC85}"/>
              </a:ext>
            </a:extLst>
          </p:cNvPr>
          <p:cNvSpPr txBox="1"/>
          <p:nvPr/>
        </p:nvSpPr>
        <p:spPr>
          <a:xfrm>
            <a:off x="5147803" y="4969721"/>
            <a:ext cx="6199238" cy="1569660"/>
          </a:xfrm>
          <a:prstGeom prst="rect">
            <a:avLst/>
          </a:prstGeom>
          <a:noFill/>
        </p:spPr>
        <p:txBody>
          <a:bodyPr wrap="square">
            <a:spAutoFit/>
          </a:bodyPr>
          <a:lstStyle/>
          <a:p>
            <a:pPr algn="just"/>
            <a:r>
              <a:rPr lang="en-AU" sz="1600" dirty="0"/>
              <a:t>The nuclear option for electricity generation is experiencing a renaissance in the world. The projected evolution of the national energy sector indicates that Chile -in the most probable scenarios- will require nuclear energy at mid-2020s, to support meeting its economic efficiency targets, security of supply and prices, as well as environmental sustainability.</a:t>
            </a:r>
          </a:p>
        </p:txBody>
      </p:sp>
      <p:pic>
        <p:nvPicPr>
          <p:cNvPr id="25" name="Imagen 24">
            <a:extLst>
              <a:ext uri="{FF2B5EF4-FFF2-40B4-BE49-F238E27FC236}">
                <a16:creationId xmlns:a16="http://schemas.microsoft.com/office/drawing/2014/main" id="{928FEB1E-7F67-436E-9A04-73780E66ED42}"/>
              </a:ext>
            </a:extLst>
          </p:cNvPr>
          <p:cNvPicPr>
            <a:picLocks noChangeAspect="1"/>
          </p:cNvPicPr>
          <p:nvPr/>
        </p:nvPicPr>
        <p:blipFill>
          <a:blip r:embed="rId4"/>
          <a:stretch>
            <a:fillRect/>
          </a:stretch>
        </p:blipFill>
        <p:spPr>
          <a:xfrm>
            <a:off x="1073309" y="2153266"/>
            <a:ext cx="3468306" cy="2938923"/>
          </a:xfrm>
          <a:prstGeom prst="rect">
            <a:avLst/>
          </a:prstGeom>
        </p:spPr>
      </p:pic>
      <p:sp>
        <p:nvSpPr>
          <p:cNvPr id="26" name="CuadroTexto 25">
            <a:extLst>
              <a:ext uri="{FF2B5EF4-FFF2-40B4-BE49-F238E27FC236}">
                <a16:creationId xmlns:a16="http://schemas.microsoft.com/office/drawing/2014/main" id="{F6FA1C91-F214-4A2A-9A7A-0B04A576E784}"/>
              </a:ext>
            </a:extLst>
          </p:cNvPr>
          <p:cNvSpPr txBox="1"/>
          <p:nvPr/>
        </p:nvSpPr>
        <p:spPr>
          <a:xfrm>
            <a:off x="865239" y="5295576"/>
            <a:ext cx="3677264" cy="923330"/>
          </a:xfrm>
          <a:prstGeom prst="rect">
            <a:avLst/>
          </a:prstGeom>
          <a:noFill/>
        </p:spPr>
        <p:txBody>
          <a:bodyPr wrap="square">
            <a:spAutoFit/>
          </a:bodyPr>
          <a:lstStyle/>
          <a:p>
            <a:pPr algn="ctr"/>
            <a:r>
              <a:rPr lang="en-AU"/>
              <a:t>Nuclear energy is not a disposable option and could contribute to the security of electricity supply</a:t>
            </a:r>
          </a:p>
        </p:txBody>
      </p:sp>
      <p:sp>
        <p:nvSpPr>
          <p:cNvPr id="27" name="Rectángulo 26">
            <a:extLst>
              <a:ext uri="{FF2B5EF4-FFF2-40B4-BE49-F238E27FC236}">
                <a16:creationId xmlns:a16="http://schemas.microsoft.com/office/drawing/2014/main" id="{5AC80320-8BF7-473E-9F95-D83BDEA22AAD}"/>
              </a:ext>
            </a:extLst>
          </p:cNvPr>
          <p:cNvSpPr/>
          <p:nvPr/>
        </p:nvSpPr>
        <p:spPr>
          <a:xfrm>
            <a:off x="928666" y="1956621"/>
            <a:ext cx="3692495" cy="3135568"/>
          </a:xfrm>
          <a:prstGeom prst="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CuadroTexto 27">
            <a:extLst>
              <a:ext uri="{FF2B5EF4-FFF2-40B4-BE49-F238E27FC236}">
                <a16:creationId xmlns:a16="http://schemas.microsoft.com/office/drawing/2014/main" id="{FECDAB7F-58E1-424D-90B5-A88D6F89F788}"/>
              </a:ext>
            </a:extLst>
          </p:cNvPr>
          <p:cNvSpPr txBox="1"/>
          <p:nvPr/>
        </p:nvSpPr>
        <p:spPr>
          <a:xfrm>
            <a:off x="1366684" y="1488967"/>
            <a:ext cx="2684205" cy="400110"/>
          </a:xfrm>
          <a:prstGeom prst="rect">
            <a:avLst/>
          </a:prstGeom>
          <a:noFill/>
        </p:spPr>
        <p:txBody>
          <a:bodyPr wrap="square" rtlCol="0">
            <a:spAutoFit/>
          </a:bodyPr>
          <a:lstStyle/>
          <a:p>
            <a:pPr algn="ctr"/>
            <a:r>
              <a:rPr lang="en-AU" sz="2000" b="1" dirty="0">
                <a:solidFill>
                  <a:srgbClr val="C00000"/>
                </a:solidFill>
              </a:rPr>
              <a:t>First Report-2008</a:t>
            </a:r>
          </a:p>
        </p:txBody>
      </p:sp>
      <p:sp>
        <p:nvSpPr>
          <p:cNvPr id="29" name="Flecha: a la derecha 28">
            <a:extLst>
              <a:ext uri="{FF2B5EF4-FFF2-40B4-BE49-F238E27FC236}">
                <a16:creationId xmlns:a16="http://schemas.microsoft.com/office/drawing/2014/main" id="{8D7B2289-0E1F-48D4-8BD8-BDA4DB52A4B8}"/>
              </a:ext>
            </a:extLst>
          </p:cNvPr>
          <p:cNvSpPr/>
          <p:nvPr/>
        </p:nvSpPr>
        <p:spPr>
          <a:xfrm>
            <a:off x="4662391" y="3298263"/>
            <a:ext cx="462116" cy="4522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그림 1">
            <a:extLst>
              <a:ext uri="{FF2B5EF4-FFF2-40B4-BE49-F238E27FC236}">
                <a16:creationId xmlns:a16="http://schemas.microsoft.com/office/drawing/2014/main" id="{DE70C809-F80F-CE38-B3F4-85C06D5A0DF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56557" y="124744"/>
            <a:ext cx="1562100" cy="1028700"/>
          </a:xfrm>
          <a:prstGeom prst="rect">
            <a:avLst/>
          </a:prstGeom>
          <a:noFill/>
          <a:ln>
            <a:noFill/>
          </a:ln>
        </p:spPr>
      </p:pic>
      <p:sp>
        <p:nvSpPr>
          <p:cNvPr id="3" name="Espaço Reservado para Rodapé 2">
            <a:extLst>
              <a:ext uri="{FF2B5EF4-FFF2-40B4-BE49-F238E27FC236}">
                <a16:creationId xmlns:a16="http://schemas.microsoft.com/office/drawing/2014/main" id="{D60E5999-70BD-F754-B9F8-460B889E436F}"/>
              </a:ext>
            </a:extLst>
          </p:cNvPr>
          <p:cNvSpPr>
            <a:spLocks noGrp="1"/>
          </p:cNvSpPr>
          <p:nvPr>
            <p:ph type="ftr" sz="quarter" idx="11"/>
          </p:nvPr>
        </p:nvSpPr>
        <p:spPr/>
        <p:txBody>
          <a:bodyPr/>
          <a:lstStyle/>
          <a:p>
            <a:r>
              <a:rPr lang="en-US"/>
              <a:t>INSC 02-2023</a:t>
            </a:r>
          </a:p>
        </p:txBody>
      </p:sp>
      <p:sp>
        <p:nvSpPr>
          <p:cNvPr id="4" name="Espaço Reservado para Número de Slide 3">
            <a:extLst>
              <a:ext uri="{FF2B5EF4-FFF2-40B4-BE49-F238E27FC236}">
                <a16:creationId xmlns:a16="http://schemas.microsoft.com/office/drawing/2014/main" id="{E37EB2A2-8083-A1D8-50FF-90FF37EC6CF8}"/>
              </a:ext>
            </a:extLst>
          </p:cNvPr>
          <p:cNvSpPr>
            <a:spLocks noGrp="1"/>
          </p:cNvSpPr>
          <p:nvPr>
            <p:ph type="sldNum" sz="quarter" idx="12"/>
          </p:nvPr>
        </p:nvSpPr>
        <p:spPr/>
        <p:txBody>
          <a:bodyPr/>
          <a:lstStyle/>
          <a:p>
            <a:fld id="{C2B3F63C-79FA-4542-BCA9-FE5471B838F1}" type="slidenum">
              <a:rPr lang="en-US" smtClean="0"/>
              <a:t>27</a:t>
            </a:fld>
            <a:endParaRPr lang="en-US"/>
          </a:p>
        </p:txBody>
      </p:sp>
    </p:spTree>
    <p:extLst>
      <p:ext uri="{BB962C8B-B14F-4D97-AF65-F5344CB8AC3E}">
        <p14:creationId xmlns:p14="http://schemas.microsoft.com/office/powerpoint/2010/main" val="2031903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4C565-2529-28C4-CB97-664E411BAFF2}"/>
              </a:ext>
            </a:extLst>
          </p:cNvPr>
          <p:cNvSpPr>
            <a:spLocks noGrp="1"/>
          </p:cNvSpPr>
          <p:nvPr>
            <p:ph type="title"/>
          </p:nvPr>
        </p:nvSpPr>
        <p:spPr>
          <a:xfrm>
            <a:off x="2700996" y="365125"/>
            <a:ext cx="8652803" cy="1325563"/>
          </a:xfrm>
        </p:spPr>
        <p:txBody>
          <a:bodyPr/>
          <a:lstStyle/>
          <a:p>
            <a:r>
              <a:rPr lang="en-US" sz="4400" b="1" dirty="0"/>
              <a:t>INSC Workshop 02-23 Meeting</a:t>
            </a:r>
            <a:endParaRPr lang="en-US" dirty="0"/>
          </a:p>
        </p:txBody>
      </p:sp>
      <p:sp>
        <p:nvSpPr>
          <p:cNvPr id="3" name="Espaço Reservado para Conteúdo 2">
            <a:extLst>
              <a:ext uri="{FF2B5EF4-FFF2-40B4-BE49-F238E27FC236}">
                <a16:creationId xmlns:a16="http://schemas.microsoft.com/office/drawing/2014/main" id="{670D204E-4CCC-2E79-D183-67C4EAE9305C}"/>
              </a:ext>
            </a:extLst>
          </p:cNvPr>
          <p:cNvSpPr>
            <a:spLocks noGrp="1"/>
          </p:cNvSpPr>
          <p:nvPr>
            <p:ph idx="1"/>
          </p:nvPr>
        </p:nvSpPr>
        <p:spPr/>
        <p:txBody>
          <a:bodyPr>
            <a:normAutofit/>
          </a:bodyPr>
          <a:lstStyle/>
          <a:p>
            <a:pPr marL="0" indent="0" algn="ctr">
              <a:buNone/>
            </a:pPr>
            <a:endParaRPr lang="en-US" sz="4400" b="1" i="0" dirty="0">
              <a:solidFill>
                <a:srgbClr val="000000"/>
              </a:solidFill>
              <a:effectLst/>
              <a:latin typeface="Arial" panose="020B0604020202020204" pitchFamily="34" charset="0"/>
            </a:endParaRPr>
          </a:p>
          <a:p>
            <a:pPr marL="0" indent="0" algn="ctr">
              <a:buNone/>
            </a:pPr>
            <a:endParaRPr lang="en-US" sz="4400" b="1" dirty="0">
              <a:solidFill>
                <a:srgbClr val="000000"/>
              </a:solidFill>
              <a:latin typeface="Arial" panose="020B0604020202020204" pitchFamily="34" charset="0"/>
            </a:endParaRPr>
          </a:p>
          <a:p>
            <a:pPr marL="0" indent="0" algn="ctr">
              <a:buNone/>
            </a:pPr>
            <a:endParaRPr lang="en-US" sz="4400" b="1" i="0" dirty="0">
              <a:solidFill>
                <a:srgbClr val="000000"/>
              </a:solidFill>
              <a:effectLst/>
              <a:latin typeface="Arial" panose="020B0604020202020204" pitchFamily="34" charset="0"/>
            </a:endParaRPr>
          </a:p>
          <a:p>
            <a:pPr marL="0" indent="0" algn="ctr">
              <a:buNone/>
            </a:pPr>
            <a:r>
              <a:rPr lang="en-US" sz="4400" b="1" dirty="0">
                <a:solidFill>
                  <a:srgbClr val="000000"/>
                </a:solidFill>
                <a:latin typeface="Arial" panose="020B0604020202020204" pitchFamily="34" charset="0"/>
              </a:rPr>
              <a:t>SMR situation in the Region</a:t>
            </a:r>
            <a:endParaRPr lang="en-US" sz="4400" dirty="0"/>
          </a:p>
        </p:txBody>
      </p:sp>
      <p:sp>
        <p:nvSpPr>
          <p:cNvPr id="4" name="Espaço Reservado para Rodapé 3">
            <a:extLst>
              <a:ext uri="{FF2B5EF4-FFF2-40B4-BE49-F238E27FC236}">
                <a16:creationId xmlns:a16="http://schemas.microsoft.com/office/drawing/2014/main" id="{F35118DB-AD5F-C4BA-FEAF-C8E6489F2CB3}"/>
              </a:ext>
            </a:extLst>
          </p:cNvPr>
          <p:cNvSpPr>
            <a:spLocks noGrp="1"/>
          </p:cNvSpPr>
          <p:nvPr>
            <p:ph type="ftr" sz="quarter" idx="11"/>
          </p:nvPr>
        </p:nvSpPr>
        <p:spPr/>
        <p:txBody>
          <a:bodyPr/>
          <a:lstStyle/>
          <a:p>
            <a:r>
              <a:rPr lang="en-US"/>
              <a:t>INSC 02-2023</a:t>
            </a:r>
            <a:endParaRPr lang="en-US" dirty="0"/>
          </a:p>
        </p:txBody>
      </p:sp>
      <p:sp>
        <p:nvSpPr>
          <p:cNvPr id="5" name="Espaço Reservado para Número de Slide 4">
            <a:extLst>
              <a:ext uri="{FF2B5EF4-FFF2-40B4-BE49-F238E27FC236}">
                <a16:creationId xmlns:a16="http://schemas.microsoft.com/office/drawing/2014/main" id="{17641DD0-492A-912B-C32C-751679DBABF8}"/>
              </a:ext>
            </a:extLst>
          </p:cNvPr>
          <p:cNvSpPr>
            <a:spLocks noGrp="1"/>
          </p:cNvSpPr>
          <p:nvPr>
            <p:ph type="sldNum" sz="quarter" idx="12"/>
          </p:nvPr>
        </p:nvSpPr>
        <p:spPr/>
        <p:txBody>
          <a:bodyPr/>
          <a:lstStyle/>
          <a:p>
            <a:fld id="{C2B3F63C-79FA-4542-BCA9-FE5471B838F1}" type="slidenum">
              <a:rPr lang="en-US" smtClean="0"/>
              <a:t>28</a:t>
            </a:fld>
            <a:endParaRPr lang="en-US"/>
          </a:p>
        </p:txBody>
      </p:sp>
      <p:pic>
        <p:nvPicPr>
          <p:cNvPr id="6" name="Imagem 5">
            <a:extLst>
              <a:ext uri="{FF2B5EF4-FFF2-40B4-BE49-F238E27FC236}">
                <a16:creationId xmlns:a16="http://schemas.microsoft.com/office/drawing/2014/main" id="{6ED07209-8213-743B-3328-605FD194FE39}"/>
              </a:ext>
            </a:extLst>
          </p:cNvPr>
          <p:cNvPicPr>
            <a:picLocks noChangeAspect="1"/>
          </p:cNvPicPr>
          <p:nvPr/>
        </p:nvPicPr>
        <p:blipFill>
          <a:blip r:embed="rId2"/>
          <a:stretch>
            <a:fillRect/>
          </a:stretch>
        </p:blipFill>
        <p:spPr>
          <a:xfrm>
            <a:off x="420087" y="185738"/>
            <a:ext cx="1560711" cy="1030313"/>
          </a:xfrm>
          <a:prstGeom prst="rect">
            <a:avLst/>
          </a:prstGeom>
        </p:spPr>
      </p:pic>
    </p:spTree>
    <p:extLst>
      <p:ext uri="{BB962C8B-B14F-4D97-AF65-F5344CB8AC3E}">
        <p14:creationId xmlns:p14="http://schemas.microsoft.com/office/powerpoint/2010/main" val="2084831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4AD46972-E84B-2CF1-D4F4-6E85128C9CF7}"/>
              </a:ext>
            </a:extLst>
          </p:cNvPr>
          <p:cNvSpPr>
            <a:spLocks noGrp="1"/>
          </p:cNvSpPr>
          <p:nvPr>
            <p:ph type="ftr" sz="quarter" idx="11"/>
          </p:nvPr>
        </p:nvSpPr>
        <p:spPr/>
        <p:txBody>
          <a:bodyPr/>
          <a:lstStyle/>
          <a:p>
            <a:r>
              <a:rPr lang="en-US"/>
              <a:t>INSC 02-2023</a:t>
            </a:r>
          </a:p>
        </p:txBody>
      </p:sp>
      <p:sp>
        <p:nvSpPr>
          <p:cNvPr id="3" name="Espaço Reservado para Número de Slide 2">
            <a:extLst>
              <a:ext uri="{FF2B5EF4-FFF2-40B4-BE49-F238E27FC236}">
                <a16:creationId xmlns:a16="http://schemas.microsoft.com/office/drawing/2014/main" id="{C1E27E6F-E204-3A0B-F819-66C08AF6A3D6}"/>
              </a:ext>
            </a:extLst>
          </p:cNvPr>
          <p:cNvSpPr>
            <a:spLocks noGrp="1"/>
          </p:cNvSpPr>
          <p:nvPr>
            <p:ph type="sldNum" sz="quarter" idx="12"/>
          </p:nvPr>
        </p:nvSpPr>
        <p:spPr/>
        <p:txBody>
          <a:bodyPr/>
          <a:lstStyle/>
          <a:p>
            <a:fld id="{C2B3F63C-79FA-4542-BCA9-FE5471B838F1}" type="slidenum">
              <a:rPr lang="en-US" smtClean="0"/>
              <a:t>29</a:t>
            </a:fld>
            <a:endParaRPr lang="en-US"/>
          </a:p>
        </p:txBody>
      </p:sp>
      <p:pic>
        <p:nvPicPr>
          <p:cNvPr id="5" name="Imagem 4">
            <a:extLst>
              <a:ext uri="{FF2B5EF4-FFF2-40B4-BE49-F238E27FC236}">
                <a16:creationId xmlns:a16="http://schemas.microsoft.com/office/drawing/2014/main" id="{EB37227D-4F2B-388E-9F37-B4F1953A4FBE}"/>
              </a:ext>
            </a:extLst>
          </p:cNvPr>
          <p:cNvPicPr>
            <a:picLocks noChangeAspect="1"/>
          </p:cNvPicPr>
          <p:nvPr/>
        </p:nvPicPr>
        <p:blipFill>
          <a:blip r:embed="rId2"/>
          <a:stretch>
            <a:fillRect/>
          </a:stretch>
        </p:blipFill>
        <p:spPr>
          <a:xfrm>
            <a:off x="1406305" y="771808"/>
            <a:ext cx="9379390" cy="5314384"/>
          </a:xfrm>
          <a:prstGeom prst="rect">
            <a:avLst/>
          </a:prstGeom>
        </p:spPr>
      </p:pic>
      <p:pic>
        <p:nvPicPr>
          <p:cNvPr id="4" name="Imagem 3">
            <a:extLst>
              <a:ext uri="{FF2B5EF4-FFF2-40B4-BE49-F238E27FC236}">
                <a16:creationId xmlns:a16="http://schemas.microsoft.com/office/drawing/2014/main" id="{D9D89319-3EEA-2EA5-B2E8-885D92AE8830}"/>
              </a:ext>
            </a:extLst>
          </p:cNvPr>
          <p:cNvPicPr>
            <a:picLocks noChangeAspect="1"/>
          </p:cNvPicPr>
          <p:nvPr/>
        </p:nvPicPr>
        <p:blipFill>
          <a:blip r:embed="rId3"/>
          <a:stretch>
            <a:fillRect/>
          </a:stretch>
        </p:blipFill>
        <p:spPr>
          <a:xfrm>
            <a:off x="420087" y="185738"/>
            <a:ext cx="1560711" cy="1030313"/>
          </a:xfrm>
          <a:prstGeom prst="rect">
            <a:avLst/>
          </a:prstGeom>
        </p:spPr>
      </p:pic>
    </p:spTree>
    <p:extLst>
      <p:ext uri="{BB962C8B-B14F-4D97-AF65-F5344CB8AC3E}">
        <p14:creationId xmlns:p14="http://schemas.microsoft.com/office/powerpoint/2010/main" val="2533289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4C565-2529-28C4-CB97-664E411BAFF2}"/>
              </a:ext>
            </a:extLst>
          </p:cNvPr>
          <p:cNvSpPr>
            <a:spLocks noGrp="1"/>
          </p:cNvSpPr>
          <p:nvPr>
            <p:ph type="title"/>
          </p:nvPr>
        </p:nvSpPr>
        <p:spPr>
          <a:xfrm>
            <a:off x="2700996" y="365126"/>
            <a:ext cx="8652803" cy="850926"/>
          </a:xfrm>
        </p:spPr>
        <p:txBody>
          <a:bodyPr/>
          <a:lstStyle/>
          <a:p>
            <a:r>
              <a:rPr lang="en-US" b="1" dirty="0"/>
              <a:t>Latin America Society OBJECTVES</a:t>
            </a:r>
            <a:endParaRPr lang="en-US" dirty="0"/>
          </a:p>
        </p:txBody>
      </p:sp>
      <p:sp>
        <p:nvSpPr>
          <p:cNvPr id="3" name="Espaço Reservado para Conteúdo 2">
            <a:extLst>
              <a:ext uri="{FF2B5EF4-FFF2-40B4-BE49-F238E27FC236}">
                <a16:creationId xmlns:a16="http://schemas.microsoft.com/office/drawing/2014/main" id="{670D204E-4CCC-2E79-D183-67C4EAE9305C}"/>
              </a:ext>
            </a:extLst>
          </p:cNvPr>
          <p:cNvSpPr>
            <a:spLocks noGrp="1"/>
          </p:cNvSpPr>
          <p:nvPr>
            <p:ph idx="1"/>
          </p:nvPr>
        </p:nvSpPr>
        <p:spPr>
          <a:xfrm>
            <a:off x="838200" y="1401487"/>
            <a:ext cx="10515599" cy="4954862"/>
          </a:xfrm>
        </p:spPr>
        <p:txBody>
          <a:bodyPr>
            <a:normAutofit fontScale="77500" lnSpcReduction="20000"/>
          </a:bodyPr>
          <a:lstStyle/>
          <a:p>
            <a:r>
              <a:rPr lang="en-US" b="0" i="0" dirty="0">
                <a:solidFill>
                  <a:srgbClr val="0B75B9"/>
                </a:solidFill>
                <a:effectLst/>
                <a:latin typeface="Work Sans" panose="020F0502020204030204" pitchFamily="2" charset="0"/>
              </a:rPr>
              <a:t>The Latin American Section of the American Nuclear Society (LAS/ANS) was created on 14th April 1975 with the aim to represent the interests of the nuclear professionals of Latin America</a:t>
            </a:r>
            <a:r>
              <a:rPr lang="en-US" dirty="0">
                <a:solidFill>
                  <a:srgbClr val="0B75B9"/>
                </a:solidFill>
                <a:latin typeface="Work Sans" panose="020F0502020204030204" pitchFamily="2" charset="0"/>
              </a:rPr>
              <a:t>;</a:t>
            </a:r>
            <a:endParaRPr lang="en-US" b="0" i="0" dirty="0">
              <a:solidFill>
                <a:srgbClr val="0B75B9"/>
              </a:solidFill>
              <a:effectLst/>
              <a:latin typeface="Work Sans" panose="020F0502020204030204" pitchFamily="2" charset="0"/>
            </a:endParaRPr>
          </a:p>
          <a:p>
            <a:r>
              <a:rPr lang="en-US" b="0" i="0" dirty="0">
                <a:solidFill>
                  <a:srgbClr val="101720"/>
                </a:solidFill>
                <a:effectLst/>
                <a:latin typeface="Work Sans" pitchFamily="2" charset="0"/>
              </a:rPr>
              <a:t>It gathers the nuclear communities of the Latin American region from Mexico to Argentina, including Central American, South American and Caribbean countries. The Section headquarters is located in Rio de Janeiro (Brazil);</a:t>
            </a:r>
          </a:p>
          <a:p>
            <a:pPr>
              <a:buFont typeface="Wingdings" panose="05000000000000000000" pitchFamily="2" charset="2"/>
              <a:buChar char="Ø"/>
            </a:pPr>
            <a:r>
              <a:rPr lang="en-US" sz="4000" dirty="0"/>
              <a:t>Objectives</a:t>
            </a:r>
          </a:p>
          <a:p>
            <a:r>
              <a:rPr lang="en-US" dirty="0"/>
              <a:t>The main objective of the Section is to further the development of nuclear science and technology in the fields of industry, agriculture, medicine, energy and related activities, with emphasis in promoting the integration of the different areas of the nuclear activity in the Latin American region.</a:t>
            </a:r>
          </a:p>
          <a:p>
            <a:r>
              <a:rPr lang="en-US" dirty="0"/>
              <a:t>Other objectives are promoting nuclear research and education; exchange of information; promoting technical meetings in the region to discuss scientific and technical contributions, and cooperation with governmental and international agencies, educational institutions, and other organizations with same objectives, as well as to provide due recognition to individuals and institutions having held an outstanding role in the nuclear development of the region.</a:t>
            </a:r>
          </a:p>
        </p:txBody>
      </p:sp>
      <p:sp>
        <p:nvSpPr>
          <p:cNvPr id="4" name="Espaço Reservado para Rodapé 3">
            <a:extLst>
              <a:ext uri="{FF2B5EF4-FFF2-40B4-BE49-F238E27FC236}">
                <a16:creationId xmlns:a16="http://schemas.microsoft.com/office/drawing/2014/main" id="{F35118DB-AD5F-C4BA-FEAF-C8E6489F2CB3}"/>
              </a:ext>
            </a:extLst>
          </p:cNvPr>
          <p:cNvSpPr>
            <a:spLocks noGrp="1"/>
          </p:cNvSpPr>
          <p:nvPr>
            <p:ph type="ftr" sz="quarter" idx="11"/>
          </p:nvPr>
        </p:nvSpPr>
        <p:spPr/>
        <p:txBody>
          <a:bodyPr/>
          <a:lstStyle/>
          <a:p>
            <a:r>
              <a:rPr lang="en-US"/>
              <a:t>INSC 02-2023</a:t>
            </a:r>
            <a:endParaRPr lang="en-US" dirty="0"/>
          </a:p>
        </p:txBody>
      </p:sp>
      <p:sp>
        <p:nvSpPr>
          <p:cNvPr id="5" name="Espaço Reservado para Número de Slide 4">
            <a:extLst>
              <a:ext uri="{FF2B5EF4-FFF2-40B4-BE49-F238E27FC236}">
                <a16:creationId xmlns:a16="http://schemas.microsoft.com/office/drawing/2014/main" id="{17641DD0-492A-912B-C32C-751679DBABF8}"/>
              </a:ext>
            </a:extLst>
          </p:cNvPr>
          <p:cNvSpPr>
            <a:spLocks noGrp="1"/>
          </p:cNvSpPr>
          <p:nvPr>
            <p:ph type="sldNum" sz="quarter" idx="12"/>
          </p:nvPr>
        </p:nvSpPr>
        <p:spPr/>
        <p:txBody>
          <a:bodyPr/>
          <a:lstStyle/>
          <a:p>
            <a:fld id="{C2B3F63C-79FA-4542-BCA9-FE5471B838F1}" type="slidenum">
              <a:rPr lang="en-US" smtClean="0"/>
              <a:t>3</a:t>
            </a:fld>
            <a:endParaRPr lang="en-US"/>
          </a:p>
        </p:txBody>
      </p:sp>
      <p:pic>
        <p:nvPicPr>
          <p:cNvPr id="6" name="Imagem 5">
            <a:extLst>
              <a:ext uri="{FF2B5EF4-FFF2-40B4-BE49-F238E27FC236}">
                <a16:creationId xmlns:a16="http://schemas.microsoft.com/office/drawing/2014/main" id="{6ED07209-8213-743B-3328-605FD194FE39}"/>
              </a:ext>
            </a:extLst>
          </p:cNvPr>
          <p:cNvPicPr>
            <a:picLocks noChangeAspect="1"/>
          </p:cNvPicPr>
          <p:nvPr/>
        </p:nvPicPr>
        <p:blipFill>
          <a:blip r:embed="rId2"/>
          <a:stretch>
            <a:fillRect/>
          </a:stretch>
        </p:blipFill>
        <p:spPr>
          <a:xfrm>
            <a:off x="420087" y="185738"/>
            <a:ext cx="1560711" cy="1030313"/>
          </a:xfrm>
          <a:prstGeom prst="rect">
            <a:avLst/>
          </a:prstGeom>
        </p:spPr>
      </p:pic>
      <p:pic>
        <p:nvPicPr>
          <p:cNvPr id="28" name="Imagem 27">
            <a:extLst>
              <a:ext uri="{FF2B5EF4-FFF2-40B4-BE49-F238E27FC236}">
                <a16:creationId xmlns:a16="http://schemas.microsoft.com/office/drawing/2014/main" id="{4080D224-38ED-E38B-90DA-7FAD151886C7}"/>
              </a:ext>
            </a:extLst>
          </p:cNvPr>
          <p:cNvPicPr>
            <a:picLocks noChangeAspect="1"/>
          </p:cNvPicPr>
          <p:nvPr/>
        </p:nvPicPr>
        <p:blipFill>
          <a:blip r:embed="rId3"/>
          <a:stretch>
            <a:fillRect/>
          </a:stretch>
        </p:blipFill>
        <p:spPr>
          <a:xfrm>
            <a:off x="10697870" y="61574"/>
            <a:ext cx="1376127" cy="1339913"/>
          </a:xfrm>
          <a:prstGeom prst="rect">
            <a:avLst/>
          </a:prstGeom>
          <a:noFill/>
        </p:spPr>
      </p:pic>
    </p:spTree>
    <p:extLst>
      <p:ext uri="{BB962C8B-B14F-4D97-AF65-F5344CB8AC3E}">
        <p14:creationId xmlns:p14="http://schemas.microsoft.com/office/powerpoint/2010/main" val="2368650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A7A90E12-2E70-B827-5BE0-CB0DDA84597A}"/>
              </a:ext>
            </a:extLst>
          </p:cNvPr>
          <p:cNvSpPr>
            <a:spLocks noGrp="1"/>
          </p:cNvSpPr>
          <p:nvPr>
            <p:ph type="ftr" sz="quarter" idx="11"/>
          </p:nvPr>
        </p:nvSpPr>
        <p:spPr/>
        <p:txBody>
          <a:bodyPr/>
          <a:lstStyle/>
          <a:p>
            <a:r>
              <a:rPr lang="en-US"/>
              <a:t>INSC 02-2023</a:t>
            </a:r>
          </a:p>
        </p:txBody>
      </p:sp>
      <p:sp>
        <p:nvSpPr>
          <p:cNvPr id="3" name="Espaço Reservado para Número de Slide 2">
            <a:extLst>
              <a:ext uri="{FF2B5EF4-FFF2-40B4-BE49-F238E27FC236}">
                <a16:creationId xmlns:a16="http://schemas.microsoft.com/office/drawing/2014/main" id="{C92EAEC4-0ED1-87A4-74B4-A09630F314FE}"/>
              </a:ext>
            </a:extLst>
          </p:cNvPr>
          <p:cNvSpPr>
            <a:spLocks noGrp="1"/>
          </p:cNvSpPr>
          <p:nvPr>
            <p:ph type="sldNum" sz="quarter" idx="12"/>
          </p:nvPr>
        </p:nvSpPr>
        <p:spPr/>
        <p:txBody>
          <a:bodyPr/>
          <a:lstStyle/>
          <a:p>
            <a:fld id="{C2B3F63C-79FA-4542-BCA9-FE5471B838F1}" type="slidenum">
              <a:rPr lang="en-US" smtClean="0"/>
              <a:t>30</a:t>
            </a:fld>
            <a:endParaRPr lang="en-US"/>
          </a:p>
        </p:txBody>
      </p:sp>
      <p:pic>
        <p:nvPicPr>
          <p:cNvPr id="5" name="Imagem 4">
            <a:extLst>
              <a:ext uri="{FF2B5EF4-FFF2-40B4-BE49-F238E27FC236}">
                <a16:creationId xmlns:a16="http://schemas.microsoft.com/office/drawing/2014/main" id="{30C30132-7960-5B9A-289E-B2A52D9CA764}"/>
              </a:ext>
            </a:extLst>
          </p:cNvPr>
          <p:cNvPicPr>
            <a:picLocks noChangeAspect="1"/>
          </p:cNvPicPr>
          <p:nvPr/>
        </p:nvPicPr>
        <p:blipFill>
          <a:blip r:embed="rId2"/>
          <a:stretch>
            <a:fillRect/>
          </a:stretch>
        </p:blipFill>
        <p:spPr>
          <a:xfrm>
            <a:off x="1333877" y="753701"/>
            <a:ext cx="9524246" cy="5350598"/>
          </a:xfrm>
          <a:prstGeom prst="rect">
            <a:avLst/>
          </a:prstGeom>
        </p:spPr>
      </p:pic>
      <p:pic>
        <p:nvPicPr>
          <p:cNvPr id="4" name="Imagem 3">
            <a:extLst>
              <a:ext uri="{FF2B5EF4-FFF2-40B4-BE49-F238E27FC236}">
                <a16:creationId xmlns:a16="http://schemas.microsoft.com/office/drawing/2014/main" id="{4E34586F-1227-0BB7-5D76-32130CA9BB5A}"/>
              </a:ext>
            </a:extLst>
          </p:cNvPr>
          <p:cNvPicPr>
            <a:picLocks noChangeAspect="1"/>
          </p:cNvPicPr>
          <p:nvPr/>
        </p:nvPicPr>
        <p:blipFill>
          <a:blip r:embed="rId3"/>
          <a:stretch>
            <a:fillRect/>
          </a:stretch>
        </p:blipFill>
        <p:spPr>
          <a:xfrm>
            <a:off x="420087" y="185738"/>
            <a:ext cx="1560711" cy="1030313"/>
          </a:xfrm>
          <a:prstGeom prst="rect">
            <a:avLst/>
          </a:prstGeom>
        </p:spPr>
      </p:pic>
    </p:spTree>
    <p:extLst>
      <p:ext uri="{BB962C8B-B14F-4D97-AF65-F5344CB8AC3E}">
        <p14:creationId xmlns:p14="http://schemas.microsoft.com/office/powerpoint/2010/main" val="4233285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C6B3A6E0-D4B7-F8FE-E1A3-FEB9CE49F935}"/>
              </a:ext>
            </a:extLst>
          </p:cNvPr>
          <p:cNvSpPr>
            <a:spLocks noGrp="1"/>
          </p:cNvSpPr>
          <p:nvPr>
            <p:ph type="ftr" sz="quarter" idx="11"/>
          </p:nvPr>
        </p:nvSpPr>
        <p:spPr/>
        <p:txBody>
          <a:bodyPr/>
          <a:lstStyle/>
          <a:p>
            <a:r>
              <a:rPr lang="en-US"/>
              <a:t>INSC 02-2023</a:t>
            </a:r>
          </a:p>
        </p:txBody>
      </p:sp>
      <p:sp>
        <p:nvSpPr>
          <p:cNvPr id="3" name="Espaço Reservado para Número de Slide 2">
            <a:extLst>
              <a:ext uri="{FF2B5EF4-FFF2-40B4-BE49-F238E27FC236}">
                <a16:creationId xmlns:a16="http://schemas.microsoft.com/office/drawing/2014/main" id="{D941E778-7D4D-A5A2-AE98-47061831CD39}"/>
              </a:ext>
            </a:extLst>
          </p:cNvPr>
          <p:cNvSpPr>
            <a:spLocks noGrp="1"/>
          </p:cNvSpPr>
          <p:nvPr>
            <p:ph type="sldNum" sz="quarter" idx="12"/>
          </p:nvPr>
        </p:nvSpPr>
        <p:spPr/>
        <p:txBody>
          <a:bodyPr/>
          <a:lstStyle/>
          <a:p>
            <a:fld id="{C2B3F63C-79FA-4542-BCA9-FE5471B838F1}" type="slidenum">
              <a:rPr lang="en-US" smtClean="0"/>
              <a:t>31</a:t>
            </a:fld>
            <a:endParaRPr lang="en-US"/>
          </a:p>
        </p:txBody>
      </p:sp>
      <p:pic>
        <p:nvPicPr>
          <p:cNvPr id="7" name="Imagem 6">
            <a:extLst>
              <a:ext uri="{FF2B5EF4-FFF2-40B4-BE49-F238E27FC236}">
                <a16:creationId xmlns:a16="http://schemas.microsoft.com/office/drawing/2014/main" id="{959FBA1C-D6AB-FBCF-E8FD-DEBEE8B4559C}"/>
              </a:ext>
            </a:extLst>
          </p:cNvPr>
          <p:cNvPicPr>
            <a:picLocks noChangeAspect="1"/>
          </p:cNvPicPr>
          <p:nvPr/>
        </p:nvPicPr>
        <p:blipFill>
          <a:blip r:embed="rId2"/>
          <a:stretch>
            <a:fillRect/>
          </a:stretch>
        </p:blipFill>
        <p:spPr>
          <a:xfrm>
            <a:off x="1297663" y="749174"/>
            <a:ext cx="9596673" cy="5359651"/>
          </a:xfrm>
          <a:prstGeom prst="rect">
            <a:avLst/>
          </a:prstGeom>
        </p:spPr>
      </p:pic>
      <p:pic>
        <p:nvPicPr>
          <p:cNvPr id="4" name="Imagem 3">
            <a:extLst>
              <a:ext uri="{FF2B5EF4-FFF2-40B4-BE49-F238E27FC236}">
                <a16:creationId xmlns:a16="http://schemas.microsoft.com/office/drawing/2014/main" id="{8D2F1FEF-B7B4-31B6-A12E-5F0A0295B611}"/>
              </a:ext>
            </a:extLst>
          </p:cNvPr>
          <p:cNvPicPr>
            <a:picLocks noChangeAspect="1"/>
          </p:cNvPicPr>
          <p:nvPr/>
        </p:nvPicPr>
        <p:blipFill>
          <a:blip r:embed="rId3"/>
          <a:stretch>
            <a:fillRect/>
          </a:stretch>
        </p:blipFill>
        <p:spPr>
          <a:xfrm>
            <a:off x="420087" y="185738"/>
            <a:ext cx="1560711" cy="1030313"/>
          </a:xfrm>
          <a:prstGeom prst="rect">
            <a:avLst/>
          </a:prstGeom>
        </p:spPr>
      </p:pic>
    </p:spTree>
    <p:extLst>
      <p:ext uri="{BB962C8B-B14F-4D97-AF65-F5344CB8AC3E}">
        <p14:creationId xmlns:p14="http://schemas.microsoft.com/office/powerpoint/2010/main" val="840521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0C13966-E13C-7024-5601-4117E373B21B}"/>
              </a:ext>
            </a:extLst>
          </p:cNvPr>
          <p:cNvPicPr>
            <a:picLocks noChangeAspect="1"/>
          </p:cNvPicPr>
          <p:nvPr/>
        </p:nvPicPr>
        <p:blipFill>
          <a:blip r:embed="rId2"/>
          <a:stretch>
            <a:fillRect/>
          </a:stretch>
        </p:blipFill>
        <p:spPr>
          <a:xfrm>
            <a:off x="1587374" y="884976"/>
            <a:ext cx="9017251" cy="5088048"/>
          </a:xfrm>
          <a:prstGeom prst="rect">
            <a:avLst/>
          </a:prstGeom>
        </p:spPr>
      </p:pic>
      <p:pic>
        <p:nvPicPr>
          <p:cNvPr id="4" name="Imagem 3">
            <a:extLst>
              <a:ext uri="{FF2B5EF4-FFF2-40B4-BE49-F238E27FC236}">
                <a16:creationId xmlns:a16="http://schemas.microsoft.com/office/drawing/2014/main" id="{FACAA56B-FAF7-75CB-EADA-FBD86BF12F7F}"/>
              </a:ext>
            </a:extLst>
          </p:cNvPr>
          <p:cNvPicPr>
            <a:picLocks noChangeAspect="1"/>
          </p:cNvPicPr>
          <p:nvPr/>
        </p:nvPicPr>
        <p:blipFill>
          <a:blip r:embed="rId3"/>
          <a:stretch>
            <a:fillRect/>
          </a:stretch>
        </p:blipFill>
        <p:spPr>
          <a:xfrm>
            <a:off x="420087" y="185738"/>
            <a:ext cx="1560711" cy="1030313"/>
          </a:xfrm>
          <a:prstGeom prst="rect">
            <a:avLst/>
          </a:prstGeom>
        </p:spPr>
      </p:pic>
    </p:spTree>
    <p:extLst>
      <p:ext uri="{BB962C8B-B14F-4D97-AF65-F5344CB8AC3E}">
        <p14:creationId xmlns:p14="http://schemas.microsoft.com/office/powerpoint/2010/main" val="506454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4AD46972-E84B-2CF1-D4F4-6E85128C9CF7}"/>
              </a:ext>
            </a:extLst>
          </p:cNvPr>
          <p:cNvSpPr>
            <a:spLocks noGrp="1"/>
          </p:cNvSpPr>
          <p:nvPr>
            <p:ph type="ftr" sz="quarter" idx="11"/>
          </p:nvPr>
        </p:nvSpPr>
        <p:spPr/>
        <p:txBody>
          <a:bodyPr/>
          <a:lstStyle/>
          <a:p>
            <a:r>
              <a:rPr lang="en-US"/>
              <a:t>INSC 02-2023</a:t>
            </a:r>
          </a:p>
        </p:txBody>
      </p:sp>
      <p:sp>
        <p:nvSpPr>
          <p:cNvPr id="3" name="Espaço Reservado para Número de Slide 2">
            <a:extLst>
              <a:ext uri="{FF2B5EF4-FFF2-40B4-BE49-F238E27FC236}">
                <a16:creationId xmlns:a16="http://schemas.microsoft.com/office/drawing/2014/main" id="{C1E27E6F-E204-3A0B-F819-66C08AF6A3D6}"/>
              </a:ext>
            </a:extLst>
          </p:cNvPr>
          <p:cNvSpPr>
            <a:spLocks noGrp="1"/>
          </p:cNvSpPr>
          <p:nvPr>
            <p:ph type="sldNum" sz="quarter" idx="12"/>
          </p:nvPr>
        </p:nvSpPr>
        <p:spPr/>
        <p:txBody>
          <a:bodyPr/>
          <a:lstStyle/>
          <a:p>
            <a:fld id="{C2B3F63C-79FA-4542-BCA9-FE5471B838F1}" type="slidenum">
              <a:rPr lang="en-US" smtClean="0"/>
              <a:t>33</a:t>
            </a:fld>
            <a:endParaRPr lang="en-US"/>
          </a:p>
        </p:txBody>
      </p:sp>
      <p:pic>
        <p:nvPicPr>
          <p:cNvPr id="5" name="Imagem 4">
            <a:extLst>
              <a:ext uri="{FF2B5EF4-FFF2-40B4-BE49-F238E27FC236}">
                <a16:creationId xmlns:a16="http://schemas.microsoft.com/office/drawing/2014/main" id="{EB37227D-4F2B-388E-9F37-B4F1953A4FBE}"/>
              </a:ext>
            </a:extLst>
          </p:cNvPr>
          <p:cNvPicPr>
            <a:picLocks noChangeAspect="1"/>
          </p:cNvPicPr>
          <p:nvPr/>
        </p:nvPicPr>
        <p:blipFill>
          <a:blip r:embed="rId2"/>
          <a:stretch>
            <a:fillRect/>
          </a:stretch>
        </p:blipFill>
        <p:spPr>
          <a:xfrm>
            <a:off x="1406305" y="771808"/>
            <a:ext cx="9379390" cy="5314384"/>
          </a:xfrm>
          <a:prstGeom prst="rect">
            <a:avLst/>
          </a:prstGeom>
        </p:spPr>
      </p:pic>
      <p:pic>
        <p:nvPicPr>
          <p:cNvPr id="4" name="Imagem 3">
            <a:extLst>
              <a:ext uri="{FF2B5EF4-FFF2-40B4-BE49-F238E27FC236}">
                <a16:creationId xmlns:a16="http://schemas.microsoft.com/office/drawing/2014/main" id="{B752501F-B037-961E-43E6-B7A27D3847A9}"/>
              </a:ext>
            </a:extLst>
          </p:cNvPr>
          <p:cNvPicPr>
            <a:picLocks noChangeAspect="1"/>
          </p:cNvPicPr>
          <p:nvPr/>
        </p:nvPicPr>
        <p:blipFill>
          <a:blip r:embed="rId3"/>
          <a:stretch>
            <a:fillRect/>
          </a:stretch>
        </p:blipFill>
        <p:spPr>
          <a:xfrm>
            <a:off x="158830" y="256651"/>
            <a:ext cx="1560711" cy="1030313"/>
          </a:xfrm>
          <a:prstGeom prst="rect">
            <a:avLst/>
          </a:prstGeom>
        </p:spPr>
      </p:pic>
    </p:spTree>
    <p:extLst>
      <p:ext uri="{BB962C8B-B14F-4D97-AF65-F5344CB8AC3E}">
        <p14:creationId xmlns:p14="http://schemas.microsoft.com/office/powerpoint/2010/main" val="1127676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186198E-6C5F-4DFE-7400-3A4CA77077D1}"/>
              </a:ext>
            </a:extLst>
          </p:cNvPr>
          <p:cNvSpPr/>
          <p:nvPr/>
        </p:nvSpPr>
        <p:spPr>
          <a:xfrm>
            <a:off x="3956050" y="11113"/>
            <a:ext cx="8235950" cy="6858000"/>
          </a:xfrm>
          <a:prstGeom prst="rect">
            <a:avLst/>
          </a:prstGeom>
          <a:gradFill flip="none" rotWithShape="1">
            <a:gsLst>
              <a:gs pos="0">
                <a:schemeClr val="accent1">
                  <a:shade val="30000"/>
                  <a:satMod val="115000"/>
                  <a:alpha val="0"/>
                  <a:lumMod val="0"/>
                  <a:lumOff val="100000"/>
                </a:schemeClr>
              </a:gs>
              <a:gs pos="99000">
                <a:schemeClr val="accent1">
                  <a:lumMod val="20000"/>
                  <a:lumOff val="80000"/>
                  <a:shade val="67500"/>
                  <a:satMod val="115000"/>
                </a:schemeClr>
              </a:gs>
              <a:gs pos="6000">
                <a:schemeClr val="bg1">
                  <a:alpha val="72000"/>
                  <a:lumMod val="93000"/>
                  <a:lumOff val="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7" name="CaixaDeTexto 6">
            <a:extLst>
              <a:ext uri="{FF2B5EF4-FFF2-40B4-BE49-F238E27FC236}">
                <a16:creationId xmlns:a16="http://schemas.microsoft.com/office/drawing/2014/main" id="{8A4BAFC4-1429-E038-C516-4C2939DC6BDE}"/>
              </a:ext>
            </a:extLst>
          </p:cNvPr>
          <p:cNvSpPr txBox="1"/>
          <p:nvPr/>
        </p:nvSpPr>
        <p:spPr>
          <a:xfrm>
            <a:off x="3162300" y="1144588"/>
            <a:ext cx="8855075" cy="5594350"/>
          </a:xfrm>
          <a:prstGeom prst="rect">
            <a:avLst/>
          </a:prstGeom>
          <a:noFill/>
        </p:spPr>
        <p:txBody>
          <a:bodyPr>
            <a:spAutoFit/>
          </a:bodyPr>
          <a:lstStyle/>
          <a:p>
            <a:pPr marL="342900" indent="-342900" eaLnBrk="1" fontAlgn="auto" hangingPunct="1">
              <a:lnSpc>
                <a:spcPct val="150000"/>
              </a:lnSpc>
              <a:spcBef>
                <a:spcPts val="0"/>
              </a:spcBef>
              <a:spcAft>
                <a:spcPts val="0"/>
              </a:spcAft>
              <a:buFont typeface="+mj-lt"/>
              <a:buAutoNum type="arabicParenR"/>
              <a:defRPr/>
            </a:pPr>
            <a:r>
              <a:rPr lang="en-US" sz="1600" dirty="0">
                <a:latin typeface="+mn-lt"/>
                <a:cs typeface="+mn-cs"/>
              </a:rPr>
              <a:t>Performance and capacity factor;</a:t>
            </a:r>
          </a:p>
          <a:p>
            <a:pPr marL="342900" indent="-342900" eaLnBrk="1" fontAlgn="auto" hangingPunct="1">
              <a:lnSpc>
                <a:spcPct val="150000"/>
              </a:lnSpc>
              <a:spcBef>
                <a:spcPts val="0"/>
              </a:spcBef>
              <a:spcAft>
                <a:spcPts val="0"/>
              </a:spcAft>
              <a:buFont typeface="+mj-lt"/>
              <a:buAutoNum type="arabicParenR"/>
              <a:defRPr/>
            </a:pPr>
            <a:r>
              <a:rPr lang="en-US" sz="1600" dirty="0">
                <a:latin typeface="+mn-lt"/>
                <a:cs typeface="+mn-cs"/>
              </a:rPr>
              <a:t>Licensing and Security:</a:t>
            </a:r>
          </a:p>
          <a:p>
            <a:pPr marL="742950" lvl="1" indent="-285750" eaLnBrk="1" fontAlgn="auto" hangingPunct="1">
              <a:lnSpc>
                <a:spcPct val="150000"/>
              </a:lnSpc>
              <a:spcBef>
                <a:spcPts val="0"/>
              </a:spcBef>
              <a:spcAft>
                <a:spcPts val="0"/>
              </a:spcAft>
              <a:buFont typeface="Arial" panose="020B0604020202020204" pitchFamily="34" charset="0"/>
              <a:buChar char="•"/>
              <a:defRPr/>
            </a:pPr>
            <a:r>
              <a:rPr lang="en-US" sz="1600" dirty="0">
                <a:latin typeface="+mn-lt"/>
                <a:cs typeface="+mn-cs"/>
              </a:rPr>
              <a:t>Simplicity, speed and experience in licensing; </a:t>
            </a:r>
          </a:p>
          <a:p>
            <a:pPr marL="742950" lvl="1" indent="-285750" eaLnBrk="1" fontAlgn="auto" hangingPunct="1">
              <a:lnSpc>
                <a:spcPct val="150000"/>
              </a:lnSpc>
              <a:spcBef>
                <a:spcPts val="0"/>
              </a:spcBef>
              <a:spcAft>
                <a:spcPts val="0"/>
              </a:spcAft>
              <a:buFont typeface="Arial" panose="020B0604020202020204" pitchFamily="34" charset="0"/>
              <a:buChar char="•"/>
              <a:defRPr/>
            </a:pPr>
            <a:r>
              <a:rPr lang="en-US" sz="1600" dirty="0">
                <a:latin typeface="+mn-lt"/>
                <a:cs typeface="+mn-cs"/>
              </a:rPr>
              <a:t>Security;</a:t>
            </a:r>
          </a:p>
          <a:p>
            <a:pPr marL="342900" indent="-342900" eaLnBrk="1" fontAlgn="auto" hangingPunct="1">
              <a:lnSpc>
                <a:spcPct val="150000"/>
              </a:lnSpc>
              <a:spcBef>
                <a:spcPts val="0"/>
              </a:spcBef>
              <a:spcAft>
                <a:spcPts val="0"/>
              </a:spcAft>
              <a:buFont typeface="+mj-lt"/>
              <a:buAutoNum type="arabicParenR"/>
              <a:defRPr/>
            </a:pPr>
            <a:r>
              <a:rPr lang="en-US" sz="1600" dirty="0">
                <a:latin typeface="+mn-lt"/>
                <a:cs typeface="+mn-cs"/>
              </a:rPr>
              <a:t>Installation Flexibility:</a:t>
            </a:r>
          </a:p>
          <a:p>
            <a:pPr marL="742950" lvl="1" indent="-285750" eaLnBrk="1" fontAlgn="auto" hangingPunct="1">
              <a:lnSpc>
                <a:spcPct val="150000"/>
              </a:lnSpc>
              <a:spcBef>
                <a:spcPts val="0"/>
              </a:spcBef>
              <a:spcAft>
                <a:spcPts val="0"/>
              </a:spcAft>
              <a:buFont typeface="Arial" panose="020B0604020202020204" pitchFamily="34" charset="0"/>
              <a:buChar char="•"/>
              <a:defRPr/>
            </a:pPr>
            <a:r>
              <a:rPr lang="en-US" sz="1600" dirty="0">
                <a:latin typeface="+mn-lt"/>
                <a:cs typeface="+mn-cs"/>
              </a:rPr>
              <a:t>Location: SMRs can be installed in hard-to-reach locations and smaller-structure electrical networks;</a:t>
            </a:r>
          </a:p>
          <a:p>
            <a:pPr marL="742950" lvl="1" indent="-285750" eaLnBrk="1" fontAlgn="auto" hangingPunct="1">
              <a:lnSpc>
                <a:spcPct val="150000"/>
              </a:lnSpc>
              <a:spcBef>
                <a:spcPts val="0"/>
              </a:spcBef>
              <a:spcAft>
                <a:spcPts val="0"/>
              </a:spcAft>
              <a:buFont typeface="Arial" panose="020B0604020202020204" pitchFamily="34" charset="0"/>
              <a:buChar char="•"/>
              <a:defRPr/>
            </a:pPr>
            <a:r>
              <a:rPr lang="en-US" sz="1600" dirty="0">
                <a:latin typeface="+mn-lt"/>
                <a:cs typeface="+mn-cs"/>
              </a:rPr>
              <a:t>Required surface;</a:t>
            </a:r>
          </a:p>
          <a:p>
            <a:pPr marL="742950" lvl="1" indent="-285750" eaLnBrk="1" fontAlgn="auto" hangingPunct="1">
              <a:lnSpc>
                <a:spcPct val="150000"/>
              </a:lnSpc>
              <a:spcBef>
                <a:spcPts val="0"/>
              </a:spcBef>
              <a:spcAft>
                <a:spcPts val="0"/>
              </a:spcAft>
              <a:buFont typeface="Arial" panose="020B0604020202020204" pitchFamily="34" charset="0"/>
              <a:buChar char="•"/>
              <a:defRPr/>
            </a:pPr>
            <a:r>
              <a:rPr lang="en-US" sz="1600" dirty="0">
                <a:latin typeface="+mn-lt"/>
                <a:cs typeface="+mn-cs"/>
              </a:rPr>
              <a:t>Compact and modular;</a:t>
            </a:r>
          </a:p>
          <a:p>
            <a:pPr marL="742950" lvl="1" indent="-285750" eaLnBrk="1" fontAlgn="auto" hangingPunct="1">
              <a:lnSpc>
                <a:spcPct val="150000"/>
              </a:lnSpc>
              <a:spcBef>
                <a:spcPts val="0"/>
              </a:spcBef>
              <a:spcAft>
                <a:spcPts val="0"/>
              </a:spcAft>
              <a:buFont typeface="Arial" panose="020B0604020202020204" pitchFamily="34" charset="0"/>
              <a:buChar char="•"/>
              <a:defRPr/>
            </a:pPr>
            <a:r>
              <a:rPr lang="en-US" sz="1600" dirty="0">
                <a:latin typeface="+mn-lt"/>
                <a:cs typeface="+mn-cs"/>
              </a:rPr>
              <a:t>Grid complement;</a:t>
            </a:r>
          </a:p>
          <a:p>
            <a:pPr marL="342900" indent="-342900" eaLnBrk="1" fontAlgn="auto" hangingPunct="1">
              <a:lnSpc>
                <a:spcPct val="150000"/>
              </a:lnSpc>
              <a:spcBef>
                <a:spcPts val="0"/>
              </a:spcBef>
              <a:spcAft>
                <a:spcPts val="0"/>
              </a:spcAft>
              <a:buFont typeface="+mj-lt"/>
              <a:buAutoNum type="arabicParenR"/>
              <a:defRPr/>
            </a:pPr>
            <a:r>
              <a:rPr lang="en-US" sz="1600" dirty="0">
                <a:latin typeface="+mn-lt"/>
                <a:cs typeface="+mn-cs"/>
              </a:rPr>
              <a:t>Costs:</a:t>
            </a:r>
          </a:p>
          <a:p>
            <a:pPr marL="742950" lvl="1" indent="-285750" eaLnBrk="1" fontAlgn="auto" hangingPunct="1">
              <a:lnSpc>
                <a:spcPct val="150000"/>
              </a:lnSpc>
              <a:spcBef>
                <a:spcPts val="0"/>
              </a:spcBef>
              <a:spcAft>
                <a:spcPts val="0"/>
              </a:spcAft>
              <a:buFont typeface="Arial" panose="020B0604020202020204" pitchFamily="34" charset="0"/>
              <a:buChar char="•"/>
              <a:defRPr/>
            </a:pPr>
            <a:r>
              <a:rPr lang="en-US" sz="1600" dirty="0">
                <a:latin typeface="+mn-lt"/>
                <a:cs typeface="+mn-cs"/>
              </a:rPr>
              <a:t>Construction time: construction and several cases of delays;</a:t>
            </a:r>
          </a:p>
          <a:p>
            <a:pPr marL="742950" lvl="1" indent="-285750" eaLnBrk="1" fontAlgn="auto" hangingPunct="1">
              <a:lnSpc>
                <a:spcPct val="150000"/>
              </a:lnSpc>
              <a:spcBef>
                <a:spcPts val="0"/>
              </a:spcBef>
              <a:spcAft>
                <a:spcPts val="0"/>
              </a:spcAft>
              <a:buFont typeface="Arial" panose="020B0604020202020204" pitchFamily="34" charset="0"/>
              <a:buChar char="•"/>
              <a:defRPr/>
            </a:pPr>
            <a:r>
              <a:rPr lang="en-US" sz="1600" dirty="0">
                <a:latin typeface="+mn-lt"/>
                <a:cs typeface="+mn-cs"/>
              </a:rPr>
              <a:t>Specific costs;</a:t>
            </a:r>
          </a:p>
          <a:p>
            <a:pPr marL="342900" indent="-342900" eaLnBrk="1" fontAlgn="auto" hangingPunct="1">
              <a:lnSpc>
                <a:spcPct val="150000"/>
              </a:lnSpc>
              <a:spcBef>
                <a:spcPts val="0"/>
              </a:spcBef>
              <a:spcAft>
                <a:spcPts val="0"/>
              </a:spcAft>
              <a:buFont typeface="+mj-lt"/>
              <a:buAutoNum type="arabicParenR"/>
              <a:defRPr/>
            </a:pPr>
            <a:r>
              <a:rPr lang="en-US" sz="1600" dirty="0">
                <a:latin typeface="+mn-lt"/>
                <a:cs typeface="+mn-cs"/>
              </a:rPr>
              <a:t>Supply chain:</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1600" dirty="0">
                <a:latin typeface="+mn-lt"/>
                <a:cs typeface="+mn-cs"/>
              </a:rPr>
              <a:t>SMRs benefit development and strengthening of component supply markets.</a:t>
            </a:r>
          </a:p>
        </p:txBody>
      </p:sp>
      <p:sp>
        <p:nvSpPr>
          <p:cNvPr id="9221" name="CaixaDeTexto 7">
            <a:extLst>
              <a:ext uri="{FF2B5EF4-FFF2-40B4-BE49-F238E27FC236}">
                <a16:creationId xmlns:a16="http://schemas.microsoft.com/office/drawing/2014/main" id="{AE3D8034-D381-BA7F-19FC-CE902C5ECB08}"/>
              </a:ext>
            </a:extLst>
          </p:cNvPr>
          <p:cNvSpPr txBox="1">
            <a:spLocks noChangeArrowheads="1"/>
          </p:cNvSpPr>
          <p:nvPr/>
        </p:nvSpPr>
        <p:spPr bwMode="auto">
          <a:xfrm>
            <a:off x="3303588" y="238125"/>
            <a:ext cx="61817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t>SMRs in Brazil – Factors to be considered </a:t>
            </a:r>
          </a:p>
        </p:txBody>
      </p:sp>
      <p:pic>
        <p:nvPicPr>
          <p:cNvPr id="9222" name="Imagem 9">
            <a:extLst>
              <a:ext uri="{FF2B5EF4-FFF2-40B4-BE49-F238E27FC236}">
                <a16:creationId xmlns:a16="http://schemas.microsoft.com/office/drawing/2014/main" id="{8AA9B647-0BE3-B65D-52DA-FE47DB46DD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 y="1914525"/>
            <a:ext cx="3190875"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Rodapé 2">
            <a:extLst>
              <a:ext uri="{FF2B5EF4-FFF2-40B4-BE49-F238E27FC236}">
                <a16:creationId xmlns:a16="http://schemas.microsoft.com/office/drawing/2014/main" id="{F7BB914A-6DF0-95A8-12E3-F34EAAD6EE03}"/>
              </a:ext>
            </a:extLst>
          </p:cNvPr>
          <p:cNvSpPr>
            <a:spLocks noGrp="1"/>
          </p:cNvSpPr>
          <p:nvPr>
            <p:ph type="ftr" sz="quarter" idx="11"/>
          </p:nvPr>
        </p:nvSpPr>
        <p:spPr/>
        <p:txBody>
          <a:bodyPr/>
          <a:lstStyle/>
          <a:p>
            <a:r>
              <a:rPr lang="en-US"/>
              <a:t>INSC 02-2023</a:t>
            </a:r>
          </a:p>
        </p:txBody>
      </p:sp>
      <p:sp>
        <p:nvSpPr>
          <p:cNvPr id="4" name="Espaço Reservado para Número de Slide 3">
            <a:extLst>
              <a:ext uri="{FF2B5EF4-FFF2-40B4-BE49-F238E27FC236}">
                <a16:creationId xmlns:a16="http://schemas.microsoft.com/office/drawing/2014/main" id="{5197DE6F-9FAE-2600-1C4B-2B5E2C8CFEE6}"/>
              </a:ext>
            </a:extLst>
          </p:cNvPr>
          <p:cNvSpPr>
            <a:spLocks noGrp="1"/>
          </p:cNvSpPr>
          <p:nvPr>
            <p:ph type="sldNum" sz="quarter" idx="12"/>
          </p:nvPr>
        </p:nvSpPr>
        <p:spPr/>
        <p:txBody>
          <a:bodyPr/>
          <a:lstStyle/>
          <a:p>
            <a:fld id="{C2B3F63C-79FA-4542-BCA9-FE5471B838F1}" type="slidenum">
              <a:rPr lang="en-US" smtClean="0"/>
              <a:t>34</a:t>
            </a:fld>
            <a:endParaRPr lang="en-US"/>
          </a:p>
        </p:txBody>
      </p:sp>
      <p:pic>
        <p:nvPicPr>
          <p:cNvPr id="5" name="Imagem 4">
            <a:extLst>
              <a:ext uri="{FF2B5EF4-FFF2-40B4-BE49-F238E27FC236}">
                <a16:creationId xmlns:a16="http://schemas.microsoft.com/office/drawing/2014/main" id="{4816CF9F-2DD8-9F30-BF08-040E314DCD4B}"/>
              </a:ext>
            </a:extLst>
          </p:cNvPr>
          <p:cNvPicPr>
            <a:picLocks noChangeAspect="1"/>
          </p:cNvPicPr>
          <p:nvPr/>
        </p:nvPicPr>
        <p:blipFill>
          <a:blip r:embed="rId3"/>
          <a:stretch>
            <a:fillRect/>
          </a:stretch>
        </p:blipFill>
        <p:spPr>
          <a:xfrm>
            <a:off x="420087" y="185738"/>
            <a:ext cx="1560711" cy="1030313"/>
          </a:xfrm>
          <a:prstGeom prst="rect">
            <a:avLst/>
          </a:prstGeom>
        </p:spPr>
      </p:pic>
      <p:pic>
        <p:nvPicPr>
          <p:cNvPr id="8" name="Imagem 9">
            <a:extLst>
              <a:ext uri="{FF2B5EF4-FFF2-40B4-BE49-F238E27FC236}">
                <a16:creationId xmlns:a16="http://schemas.microsoft.com/office/drawing/2014/main" id="{9211DFE3-CC56-B9B2-5A41-98FC82A539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6838" y="2754313"/>
            <a:ext cx="1287462"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474D048-F2FE-0122-DE96-E3A21FBAB25C}"/>
              </a:ext>
            </a:extLst>
          </p:cNvPr>
          <p:cNvSpPr/>
          <p:nvPr/>
        </p:nvSpPr>
        <p:spPr>
          <a:xfrm>
            <a:off x="3956050" y="11113"/>
            <a:ext cx="8235950" cy="6858000"/>
          </a:xfrm>
          <a:prstGeom prst="rect">
            <a:avLst/>
          </a:prstGeom>
          <a:gradFill flip="none" rotWithShape="1">
            <a:gsLst>
              <a:gs pos="0">
                <a:schemeClr val="accent1">
                  <a:shade val="30000"/>
                  <a:satMod val="115000"/>
                  <a:alpha val="0"/>
                  <a:lumMod val="0"/>
                  <a:lumOff val="100000"/>
                </a:schemeClr>
              </a:gs>
              <a:gs pos="99000">
                <a:schemeClr val="accent1">
                  <a:lumMod val="20000"/>
                  <a:lumOff val="80000"/>
                  <a:shade val="67500"/>
                  <a:satMod val="115000"/>
                </a:schemeClr>
              </a:gs>
              <a:gs pos="6000">
                <a:schemeClr val="bg1">
                  <a:alpha val="72000"/>
                  <a:lumMod val="93000"/>
                  <a:lumOff val="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0244" name="CaixaDeTexto 6">
            <a:extLst>
              <a:ext uri="{FF2B5EF4-FFF2-40B4-BE49-F238E27FC236}">
                <a16:creationId xmlns:a16="http://schemas.microsoft.com/office/drawing/2014/main" id="{3DEB10A6-7102-026D-7A29-EB0B2FFF8DDA}"/>
              </a:ext>
            </a:extLst>
          </p:cNvPr>
          <p:cNvSpPr txBox="1">
            <a:spLocks noChangeArrowheads="1"/>
          </p:cNvSpPr>
          <p:nvPr/>
        </p:nvSpPr>
        <p:spPr bwMode="auto">
          <a:xfrm>
            <a:off x="3381375" y="1365250"/>
            <a:ext cx="885507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 typeface="Calibri Light" panose="020F0302020204030204" pitchFamily="34" charset="0"/>
              <a:buAutoNum type="arabicParenR"/>
            </a:pPr>
            <a:r>
              <a:rPr lang="en-US" altLang="en-US" sz="1600"/>
              <a:t>Brazil has an advanced nuclear technological development;</a:t>
            </a:r>
          </a:p>
          <a:p>
            <a:pPr eaLnBrk="1" hangingPunct="1">
              <a:lnSpc>
                <a:spcPct val="150000"/>
              </a:lnSpc>
              <a:spcBef>
                <a:spcPct val="0"/>
              </a:spcBef>
              <a:buFont typeface="Calibri Light" panose="020F0302020204030204" pitchFamily="34" charset="0"/>
              <a:buAutoNum type="arabicParenR"/>
            </a:pPr>
            <a:r>
              <a:rPr lang="en-US" altLang="en-US" sz="1600"/>
              <a:t>Help to mastery of the nuclear fuel cycle;</a:t>
            </a:r>
          </a:p>
          <a:p>
            <a:pPr eaLnBrk="1" hangingPunct="1">
              <a:lnSpc>
                <a:spcPct val="150000"/>
              </a:lnSpc>
              <a:spcBef>
                <a:spcPct val="0"/>
              </a:spcBef>
              <a:buFont typeface="Calibri Light" panose="020F0302020204030204" pitchFamily="34" charset="0"/>
              <a:buAutoNum type="arabicParenR"/>
            </a:pPr>
            <a:r>
              <a:rPr lang="en-US" altLang="en-US" sz="1600"/>
              <a:t>Possibility to leverage the nuclear production chain;</a:t>
            </a:r>
          </a:p>
          <a:p>
            <a:pPr eaLnBrk="1" hangingPunct="1">
              <a:lnSpc>
                <a:spcPct val="150000"/>
              </a:lnSpc>
              <a:spcBef>
                <a:spcPct val="0"/>
              </a:spcBef>
              <a:buFont typeface="Calibri Light" panose="020F0302020204030204" pitchFamily="34" charset="0"/>
              <a:buAutoNum type="arabicParenR"/>
            </a:pPr>
            <a:r>
              <a:rPr lang="en-US" altLang="en-US" sz="1600"/>
              <a:t>Leveraging the technological development of other Programs(Medicine, Navy, etc.);</a:t>
            </a:r>
          </a:p>
          <a:p>
            <a:pPr eaLnBrk="1" hangingPunct="1">
              <a:lnSpc>
                <a:spcPct val="150000"/>
              </a:lnSpc>
              <a:spcBef>
                <a:spcPct val="0"/>
              </a:spcBef>
              <a:buFont typeface="Calibri Light" panose="020F0302020204030204" pitchFamily="34" charset="0"/>
              <a:buAutoNum type="arabicParenR"/>
            </a:pPr>
            <a:r>
              <a:rPr lang="en-US" altLang="en-US" sz="1600"/>
              <a:t>Multiple application potential:</a:t>
            </a:r>
          </a:p>
          <a:p>
            <a:pPr lvl="1" eaLnBrk="1" hangingPunct="1">
              <a:lnSpc>
                <a:spcPct val="150000"/>
              </a:lnSpc>
              <a:spcBef>
                <a:spcPct val="0"/>
              </a:spcBef>
            </a:pPr>
            <a:r>
              <a:rPr lang="en-US" altLang="en-US" sz="1600"/>
              <a:t>Remote and off-grid region;</a:t>
            </a:r>
          </a:p>
          <a:p>
            <a:pPr lvl="1" eaLnBrk="1" hangingPunct="1">
              <a:lnSpc>
                <a:spcPct val="150000"/>
              </a:lnSpc>
              <a:spcBef>
                <a:spcPct val="0"/>
              </a:spcBef>
            </a:pPr>
            <a:r>
              <a:rPr lang="en-US" altLang="en-US" sz="1600"/>
              <a:t>Application in National  Integrated System;</a:t>
            </a:r>
          </a:p>
          <a:p>
            <a:pPr lvl="1" eaLnBrk="1" hangingPunct="1">
              <a:lnSpc>
                <a:spcPct val="150000"/>
              </a:lnSpc>
              <a:spcBef>
                <a:spcPct val="0"/>
              </a:spcBef>
            </a:pPr>
            <a:r>
              <a:rPr lang="en-US" altLang="en-US" sz="1600"/>
              <a:t>Desalination;</a:t>
            </a:r>
          </a:p>
          <a:p>
            <a:pPr lvl="1" eaLnBrk="1" hangingPunct="1">
              <a:lnSpc>
                <a:spcPct val="150000"/>
              </a:lnSpc>
              <a:spcBef>
                <a:spcPct val="0"/>
              </a:spcBef>
            </a:pPr>
            <a:r>
              <a:rPr lang="en-US" altLang="en-US" sz="1600"/>
              <a:t>Hydrogen Production;</a:t>
            </a:r>
          </a:p>
          <a:p>
            <a:pPr lvl="1" eaLnBrk="1" hangingPunct="1">
              <a:lnSpc>
                <a:spcPct val="150000"/>
              </a:lnSpc>
              <a:spcBef>
                <a:spcPct val="0"/>
              </a:spcBef>
            </a:pPr>
            <a:r>
              <a:rPr lang="en-US" altLang="en-US" sz="1600"/>
              <a:t>Industrial Purposes;</a:t>
            </a:r>
          </a:p>
          <a:p>
            <a:pPr lvl="1" eaLnBrk="1" hangingPunct="1">
              <a:lnSpc>
                <a:spcPct val="150000"/>
              </a:lnSpc>
              <a:spcBef>
                <a:spcPct val="0"/>
              </a:spcBef>
            </a:pPr>
            <a:r>
              <a:rPr lang="en-US" altLang="en-US" sz="1600"/>
              <a:t>Green hydrogen production &amp; synthetic fuel;</a:t>
            </a:r>
          </a:p>
          <a:p>
            <a:pPr eaLnBrk="1" hangingPunct="1">
              <a:lnSpc>
                <a:spcPct val="150000"/>
              </a:lnSpc>
              <a:spcBef>
                <a:spcPct val="0"/>
              </a:spcBef>
              <a:buFont typeface="Calibri Light" panose="020F0302020204030204" pitchFamily="34" charset="0"/>
              <a:buAutoNum type="arabicParenR"/>
            </a:pPr>
            <a:r>
              <a:rPr lang="en-US" altLang="en-US" sz="1600"/>
              <a:t>Other applications.</a:t>
            </a:r>
          </a:p>
        </p:txBody>
      </p:sp>
      <p:sp>
        <p:nvSpPr>
          <p:cNvPr id="10245" name="CaixaDeTexto 7">
            <a:extLst>
              <a:ext uri="{FF2B5EF4-FFF2-40B4-BE49-F238E27FC236}">
                <a16:creationId xmlns:a16="http://schemas.microsoft.com/office/drawing/2014/main" id="{1FD7C1B6-91B0-22F1-2261-28542D0ACF2A}"/>
              </a:ext>
            </a:extLst>
          </p:cNvPr>
          <p:cNvSpPr txBox="1">
            <a:spLocks noChangeArrowheads="1"/>
          </p:cNvSpPr>
          <p:nvPr/>
        </p:nvSpPr>
        <p:spPr bwMode="auto">
          <a:xfrm>
            <a:off x="3303588" y="238125"/>
            <a:ext cx="6321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t>SMRs in Brazil – Capacity and Applications</a:t>
            </a:r>
          </a:p>
        </p:txBody>
      </p:sp>
      <p:pic>
        <p:nvPicPr>
          <p:cNvPr id="10246" name="Imagem 9">
            <a:extLst>
              <a:ext uri="{FF2B5EF4-FFF2-40B4-BE49-F238E27FC236}">
                <a16:creationId xmlns:a16="http://schemas.microsoft.com/office/drawing/2014/main" id="{31DA096E-B2BF-BDCC-AEA1-AA27E56C7D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 y="1914525"/>
            <a:ext cx="3190875"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Rodapé 2">
            <a:extLst>
              <a:ext uri="{FF2B5EF4-FFF2-40B4-BE49-F238E27FC236}">
                <a16:creationId xmlns:a16="http://schemas.microsoft.com/office/drawing/2014/main" id="{C147DF0D-EB25-882E-E347-B87CD0FB4265}"/>
              </a:ext>
            </a:extLst>
          </p:cNvPr>
          <p:cNvSpPr>
            <a:spLocks noGrp="1"/>
          </p:cNvSpPr>
          <p:nvPr>
            <p:ph type="ftr" sz="quarter" idx="11"/>
          </p:nvPr>
        </p:nvSpPr>
        <p:spPr/>
        <p:txBody>
          <a:bodyPr/>
          <a:lstStyle/>
          <a:p>
            <a:r>
              <a:rPr lang="en-US"/>
              <a:t>INSC 02-2023</a:t>
            </a:r>
          </a:p>
        </p:txBody>
      </p:sp>
      <p:sp>
        <p:nvSpPr>
          <p:cNvPr id="4" name="Espaço Reservado para Número de Slide 3">
            <a:extLst>
              <a:ext uri="{FF2B5EF4-FFF2-40B4-BE49-F238E27FC236}">
                <a16:creationId xmlns:a16="http://schemas.microsoft.com/office/drawing/2014/main" id="{CB12394E-1919-23B3-1C64-F7AD0DC522B5}"/>
              </a:ext>
            </a:extLst>
          </p:cNvPr>
          <p:cNvSpPr>
            <a:spLocks noGrp="1"/>
          </p:cNvSpPr>
          <p:nvPr>
            <p:ph type="sldNum" sz="quarter" idx="12"/>
          </p:nvPr>
        </p:nvSpPr>
        <p:spPr/>
        <p:txBody>
          <a:bodyPr/>
          <a:lstStyle/>
          <a:p>
            <a:fld id="{C2B3F63C-79FA-4542-BCA9-FE5471B838F1}" type="slidenum">
              <a:rPr lang="en-US" smtClean="0"/>
              <a:t>35</a:t>
            </a:fld>
            <a:endParaRPr lang="en-US"/>
          </a:p>
        </p:txBody>
      </p:sp>
      <p:pic>
        <p:nvPicPr>
          <p:cNvPr id="5" name="Imagem 4">
            <a:extLst>
              <a:ext uri="{FF2B5EF4-FFF2-40B4-BE49-F238E27FC236}">
                <a16:creationId xmlns:a16="http://schemas.microsoft.com/office/drawing/2014/main" id="{6EE4193E-D25D-00EA-A760-DE37279F65E1}"/>
              </a:ext>
            </a:extLst>
          </p:cNvPr>
          <p:cNvPicPr>
            <a:picLocks noChangeAspect="1"/>
          </p:cNvPicPr>
          <p:nvPr/>
        </p:nvPicPr>
        <p:blipFill>
          <a:blip r:embed="rId3"/>
          <a:stretch>
            <a:fillRect/>
          </a:stretch>
        </p:blipFill>
        <p:spPr>
          <a:xfrm>
            <a:off x="420087" y="185738"/>
            <a:ext cx="1560711" cy="1030313"/>
          </a:xfrm>
          <a:prstGeom prst="rect">
            <a:avLst/>
          </a:prstGeom>
        </p:spPr>
      </p:pic>
      <p:pic>
        <p:nvPicPr>
          <p:cNvPr id="6" name="Imagem 9">
            <a:extLst>
              <a:ext uri="{FF2B5EF4-FFF2-40B4-BE49-F238E27FC236}">
                <a16:creationId xmlns:a16="http://schemas.microsoft.com/office/drawing/2014/main" id="{64810F79-39BF-F5FD-89FD-4EA6E422D6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6838" y="2754313"/>
            <a:ext cx="1287462"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A8F63EF-65AE-E6BB-397A-7664E2E99219}"/>
              </a:ext>
            </a:extLst>
          </p:cNvPr>
          <p:cNvSpPr/>
          <p:nvPr/>
        </p:nvSpPr>
        <p:spPr>
          <a:xfrm>
            <a:off x="3967163" y="1588"/>
            <a:ext cx="8235950" cy="6858000"/>
          </a:xfrm>
          <a:prstGeom prst="rect">
            <a:avLst/>
          </a:prstGeom>
          <a:gradFill flip="none" rotWithShape="1">
            <a:gsLst>
              <a:gs pos="0">
                <a:schemeClr val="accent1">
                  <a:shade val="30000"/>
                  <a:satMod val="115000"/>
                  <a:alpha val="0"/>
                  <a:lumMod val="0"/>
                  <a:lumOff val="100000"/>
                </a:schemeClr>
              </a:gs>
              <a:gs pos="99000">
                <a:schemeClr val="accent1">
                  <a:lumMod val="20000"/>
                  <a:lumOff val="80000"/>
                  <a:shade val="67500"/>
                  <a:satMod val="115000"/>
                </a:schemeClr>
              </a:gs>
              <a:gs pos="6000">
                <a:schemeClr val="bg1">
                  <a:alpha val="72000"/>
                  <a:lumMod val="93000"/>
                  <a:lumOff val="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2292" name="CaixaDeTexto 7">
            <a:extLst>
              <a:ext uri="{FF2B5EF4-FFF2-40B4-BE49-F238E27FC236}">
                <a16:creationId xmlns:a16="http://schemas.microsoft.com/office/drawing/2014/main" id="{AC93FAF8-39A5-B873-915C-2001F5C3BCEA}"/>
              </a:ext>
            </a:extLst>
          </p:cNvPr>
          <p:cNvSpPr txBox="1">
            <a:spLocks noChangeArrowheads="1"/>
          </p:cNvSpPr>
          <p:nvPr/>
        </p:nvSpPr>
        <p:spPr bwMode="auto">
          <a:xfrm>
            <a:off x="4078288" y="238125"/>
            <a:ext cx="4079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t>Initiatives for SMR in Brazil</a:t>
            </a:r>
          </a:p>
        </p:txBody>
      </p:sp>
      <p:pic>
        <p:nvPicPr>
          <p:cNvPr id="12293" name="Imagem 8">
            <a:extLst>
              <a:ext uri="{FF2B5EF4-FFF2-40B4-BE49-F238E27FC236}">
                <a16:creationId xmlns:a16="http://schemas.microsoft.com/office/drawing/2014/main" id="{C3D3F85A-53B3-DE14-E624-CB5EBA7DB3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 y="1914525"/>
            <a:ext cx="3190875"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CaixaDeTexto 6">
            <a:extLst>
              <a:ext uri="{FF2B5EF4-FFF2-40B4-BE49-F238E27FC236}">
                <a16:creationId xmlns:a16="http://schemas.microsoft.com/office/drawing/2014/main" id="{A7405A78-FCC6-06E7-C07A-85DE0BA80E56}"/>
              </a:ext>
            </a:extLst>
          </p:cNvPr>
          <p:cNvSpPr txBox="1">
            <a:spLocks noChangeArrowheads="1"/>
          </p:cNvSpPr>
          <p:nvPr/>
        </p:nvSpPr>
        <p:spPr bwMode="auto">
          <a:xfrm>
            <a:off x="2870200" y="1284288"/>
            <a:ext cx="91471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57250" indent="-400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314450" indent="-400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t> Initiatives Supported by Brazilian Nuclear Industry:</a:t>
            </a:r>
          </a:p>
          <a:p>
            <a:pPr eaLnBrk="1" hangingPunct="1">
              <a:lnSpc>
                <a:spcPct val="100000"/>
              </a:lnSpc>
              <a:spcBef>
                <a:spcPct val="0"/>
              </a:spcBef>
              <a:buFontTx/>
              <a:buNone/>
            </a:pPr>
            <a:endParaRPr lang="en-US" altLang="en-US" sz="2400" dirty="0"/>
          </a:p>
          <a:p>
            <a:pPr lvl="1" eaLnBrk="1" hangingPunct="1">
              <a:lnSpc>
                <a:spcPct val="100000"/>
              </a:lnSpc>
              <a:spcBef>
                <a:spcPct val="0"/>
              </a:spcBef>
              <a:spcAft>
                <a:spcPts val="600"/>
              </a:spcAft>
              <a:buFont typeface="Calibri Light" panose="020F0302020204030204" pitchFamily="34" charset="0"/>
              <a:buAutoNum type="arabicParenR"/>
            </a:pPr>
            <a:r>
              <a:rPr lang="en-US" altLang="en-US" sz="2000" dirty="0"/>
              <a:t>Actions to Support Implementation of SMRs in Brazil - Strategic Plan;</a:t>
            </a:r>
          </a:p>
          <a:p>
            <a:pPr lvl="1" eaLnBrk="1" hangingPunct="1">
              <a:lnSpc>
                <a:spcPct val="100000"/>
              </a:lnSpc>
              <a:spcBef>
                <a:spcPct val="0"/>
              </a:spcBef>
              <a:spcAft>
                <a:spcPts val="600"/>
              </a:spcAft>
              <a:buFont typeface="Calibri Light" panose="020F0302020204030204" pitchFamily="34" charset="0"/>
              <a:buAutoNum type="arabicParenR"/>
            </a:pPr>
            <a:r>
              <a:rPr lang="en-US" altLang="en-US" sz="2000" dirty="0"/>
              <a:t>Permanent Forum on Small Modular Reactors (F-SMR);</a:t>
            </a:r>
          </a:p>
          <a:p>
            <a:pPr lvl="1" eaLnBrk="1" hangingPunct="1">
              <a:lnSpc>
                <a:spcPct val="100000"/>
              </a:lnSpc>
              <a:spcBef>
                <a:spcPct val="0"/>
              </a:spcBef>
              <a:spcAft>
                <a:spcPts val="600"/>
              </a:spcAft>
              <a:buFont typeface="Calibri Light" panose="020F0302020204030204" pitchFamily="34" charset="0"/>
              <a:buAutoNum type="arabicParenR"/>
            </a:pPr>
            <a:r>
              <a:rPr lang="en-US" altLang="en-US" sz="2000" dirty="0"/>
              <a:t>SMR –  Action Plan:</a:t>
            </a:r>
          </a:p>
          <a:p>
            <a:pPr lvl="2" eaLnBrk="1" hangingPunct="1">
              <a:lnSpc>
                <a:spcPct val="100000"/>
              </a:lnSpc>
              <a:spcBef>
                <a:spcPct val="0"/>
              </a:spcBef>
              <a:spcAft>
                <a:spcPts val="600"/>
              </a:spcAft>
              <a:buFont typeface="Calibri Light" panose="020F0302020204030204" pitchFamily="34" charset="0"/>
              <a:buAutoNum type="romanLcPeriod"/>
            </a:pPr>
            <a:r>
              <a:rPr lang="en-US" altLang="en-US" sz="1800" dirty="0"/>
              <a:t>Public policy;</a:t>
            </a:r>
          </a:p>
          <a:p>
            <a:pPr lvl="2" eaLnBrk="1" hangingPunct="1">
              <a:lnSpc>
                <a:spcPct val="100000"/>
              </a:lnSpc>
              <a:spcBef>
                <a:spcPct val="0"/>
              </a:spcBef>
              <a:spcAft>
                <a:spcPts val="600"/>
              </a:spcAft>
              <a:buFont typeface="Calibri Light" panose="020F0302020204030204" pitchFamily="34" charset="0"/>
              <a:buAutoNum type="romanLcPeriod"/>
            </a:pPr>
            <a:r>
              <a:rPr lang="en-US" altLang="en-US" sz="1800" dirty="0"/>
              <a:t>Regulation, licensing and standardization;</a:t>
            </a:r>
          </a:p>
          <a:p>
            <a:pPr lvl="2" eaLnBrk="1" hangingPunct="1">
              <a:lnSpc>
                <a:spcPct val="100000"/>
              </a:lnSpc>
              <a:spcBef>
                <a:spcPct val="0"/>
              </a:spcBef>
              <a:spcAft>
                <a:spcPts val="600"/>
              </a:spcAft>
              <a:buFont typeface="Calibri Light" panose="020F0302020204030204" pitchFamily="34" charset="0"/>
              <a:buAutoNum type="romanLcPeriod"/>
            </a:pPr>
            <a:r>
              <a:rPr lang="en-US" altLang="en-US" sz="1800" dirty="0"/>
              <a:t>Industrial policy;</a:t>
            </a:r>
          </a:p>
          <a:p>
            <a:pPr lvl="2" eaLnBrk="1" hangingPunct="1">
              <a:lnSpc>
                <a:spcPct val="100000"/>
              </a:lnSpc>
              <a:spcBef>
                <a:spcPct val="0"/>
              </a:spcBef>
              <a:spcAft>
                <a:spcPts val="600"/>
              </a:spcAft>
              <a:buFont typeface="Calibri Light" panose="020F0302020204030204" pitchFamily="34" charset="0"/>
              <a:buAutoNum type="romanLcPeriod"/>
            </a:pPr>
            <a:r>
              <a:rPr lang="en-US" altLang="en-US" sz="1800" dirty="0"/>
              <a:t>Development phase – financing support;</a:t>
            </a:r>
          </a:p>
          <a:p>
            <a:pPr lvl="2" eaLnBrk="1" hangingPunct="1">
              <a:lnSpc>
                <a:spcPct val="100000"/>
              </a:lnSpc>
              <a:spcBef>
                <a:spcPct val="0"/>
              </a:spcBef>
              <a:spcAft>
                <a:spcPts val="600"/>
              </a:spcAft>
              <a:buFont typeface="Calibri Light" panose="020F0302020204030204" pitchFamily="34" charset="0"/>
              <a:buAutoNum type="romanLcPeriod"/>
            </a:pPr>
            <a:r>
              <a:rPr lang="en-US" altLang="en-US" sz="1800" dirty="0"/>
              <a:t>Including SMR in the Electrical Planning;</a:t>
            </a:r>
          </a:p>
          <a:p>
            <a:pPr lvl="2" eaLnBrk="1" hangingPunct="1">
              <a:lnSpc>
                <a:spcPct val="100000"/>
              </a:lnSpc>
              <a:spcBef>
                <a:spcPct val="0"/>
              </a:spcBef>
              <a:spcAft>
                <a:spcPts val="600"/>
              </a:spcAft>
              <a:buFont typeface="Calibri Light" panose="020F0302020204030204" pitchFamily="34" charset="0"/>
              <a:buAutoNum type="romanLcPeriod"/>
            </a:pPr>
            <a:r>
              <a:rPr lang="en-US" altLang="en-US" sz="1800" dirty="0"/>
              <a:t>Communication plan;</a:t>
            </a:r>
          </a:p>
          <a:p>
            <a:pPr lvl="1" eaLnBrk="1" hangingPunct="1">
              <a:lnSpc>
                <a:spcPct val="100000"/>
              </a:lnSpc>
              <a:spcBef>
                <a:spcPct val="0"/>
              </a:spcBef>
              <a:spcAft>
                <a:spcPts val="600"/>
              </a:spcAft>
              <a:buFont typeface="Calibri Light" panose="020F0302020204030204" pitchFamily="34" charset="0"/>
              <a:buAutoNum type="arabicParenR"/>
            </a:pPr>
            <a:r>
              <a:rPr lang="en-US" altLang="en-US" sz="2000" dirty="0"/>
              <a:t>IAEA Collaboration;</a:t>
            </a:r>
          </a:p>
          <a:p>
            <a:pPr lvl="1" eaLnBrk="1" hangingPunct="1">
              <a:lnSpc>
                <a:spcPct val="100000"/>
              </a:lnSpc>
              <a:spcBef>
                <a:spcPct val="0"/>
              </a:spcBef>
              <a:spcAft>
                <a:spcPts val="600"/>
              </a:spcAft>
              <a:buFont typeface="Calibri Light" panose="020F0302020204030204" pitchFamily="34" charset="0"/>
              <a:buAutoNum type="arabicParenR"/>
            </a:pPr>
            <a:r>
              <a:rPr lang="en-US" altLang="en-US" sz="2000" dirty="0"/>
              <a:t>Events and Seminars.</a:t>
            </a:r>
          </a:p>
        </p:txBody>
      </p:sp>
      <p:sp>
        <p:nvSpPr>
          <p:cNvPr id="3" name="Espaço Reservado para Rodapé 2">
            <a:extLst>
              <a:ext uri="{FF2B5EF4-FFF2-40B4-BE49-F238E27FC236}">
                <a16:creationId xmlns:a16="http://schemas.microsoft.com/office/drawing/2014/main" id="{D559ABB8-3943-372E-1701-45ECF846F6B2}"/>
              </a:ext>
            </a:extLst>
          </p:cNvPr>
          <p:cNvSpPr>
            <a:spLocks noGrp="1"/>
          </p:cNvSpPr>
          <p:nvPr>
            <p:ph type="ftr" sz="quarter" idx="11"/>
          </p:nvPr>
        </p:nvSpPr>
        <p:spPr/>
        <p:txBody>
          <a:bodyPr/>
          <a:lstStyle/>
          <a:p>
            <a:r>
              <a:rPr lang="en-US"/>
              <a:t>INSC 02-2023</a:t>
            </a:r>
          </a:p>
        </p:txBody>
      </p:sp>
      <p:sp>
        <p:nvSpPr>
          <p:cNvPr id="4" name="Espaço Reservado para Número de Slide 3">
            <a:extLst>
              <a:ext uri="{FF2B5EF4-FFF2-40B4-BE49-F238E27FC236}">
                <a16:creationId xmlns:a16="http://schemas.microsoft.com/office/drawing/2014/main" id="{6B72CC78-E47E-5BB6-69C6-9096C3CA71E5}"/>
              </a:ext>
            </a:extLst>
          </p:cNvPr>
          <p:cNvSpPr>
            <a:spLocks noGrp="1"/>
          </p:cNvSpPr>
          <p:nvPr>
            <p:ph type="sldNum" sz="quarter" idx="12"/>
          </p:nvPr>
        </p:nvSpPr>
        <p:spPr/>
        <p:txBody>
          <a:bodyPr/>
          <a:lstStyle/>
          <a:p>
            <a:fld id="{C2B3F63C-79FA-4542-BCA9-FE5471B838F1}" type="slidenum">
              <a:rPr lang="en-US" smtClean="0"/>
              <a:t>36</a:t>
            </a:fld>
            <a:endParaRPr lang="en-US"/>
          </a:p>
        </p:txBody>
      </p:sp>
      <p:pic>
        <p:nvPicPr>
          <p:cNvPr id="5" name="Imagem 4">
            <a:extLst>
              <a:ext uri="{FF2B5EF4-FFF2-40B4-BE49-F238E27FC236}">
                <a16:creationId xmlns:a16="http://schemas.microsoft.com/office/drawing/2014/main" id="{5C7A812D-18B6-7E36-9D3D-427E222BF49F}"/>
              </a:ext>
            </a:extLst>
          </p:cNvPr>
          <p:cNvPicPr>
            <a:picLocks noChangeAspect="1"/>
          </p:cNvPicPr>
          <p:nvPr/>
        </p:nvPicPr>
        <p:blipFill>
          <a:blip r:embed="rId3"/>
          <a:stretch>
            <a:fillRect/>
          </a:stretch>
        </p:blipFill>
        <p:spPr>
          <a:xfrm>
            <a:off x="420087" y="185738"/>
            <a:ext cx="1560711" cy="1030313"/>
          </a:xfrm>
          <a:prstGeom prst="rect">
            <a:avLst/>
          </a:prstGeom>
        </p:spPr>
      </p:pic>
      <p:pic>
        <p:nvPicPr>
          <p:cNvPr id="6" name="Imagem 9">
            <a:extLst>
              <a:ext uri="{FF2B5EF4-FFF2-40B4-BE49-F238E27FC236}">
                <a16:creationId xmlns:a16="http://schemas.microsoft.com/office/drawing/2014/main" id="{E4BAA54E-BC71-E645-2C8F-ED33E6E388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6838" y="2754313"/>
            <a:ext cx="1287462"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F52EDBC-F3B9-0E59-CAA3-7F9F11A8A3A1}"/>
              </a:ext>
            </a:extLst>
          </p:cNvPr>
          <p:cNvSpPr/>
          <p:nvPr/>
        </p:nvSpPr>
        <p:spPr>
          <a:xfrm>
            <a:off x="3967163" y="-12700"/>
            <a:ext cx="8235950" cy="6858000"/>
          </a:xfrm>
          <a:prstGeom prst="rect">
            <a:avLst/>
          </a:prstGeom>
          <a:gradFill flip="none" rotWithShape="1">
            <a:gsLst>
              <a:gs pos="0">
                <a:schemeClr val="accent1">
                  <a:shade val="30000"/>
                  <a:satMod val="115000"/>
                  <a:alpha val="0"/>
                  <a:lumMod val="0"/>
                  <a:lumOff val="100000"/>
                </a:schemeClr>
              </a:gs>
              <a:gs pos="99000">
                <a:schemeClr val="accent1">
                  <a:lumMod val="20000"/>
                  <a:lumOff val="80000"/>
                  <a:shade val="67500"/>
                  <a:satMod val="115000"/>
                </a:schemeClr>
              </a:gs>
              <a:gs pos="6000">
                <a:schemeClr val="bg1">
                  <a:alpha val="72000"/>
                  <a:lumMod val="93000"/>
                  <a:lumOff val="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3316" name="CaixaDeTexto 7">
            <a:extLst>
              <a:ext uri="{FF2B5EF4-FFF2-40B4-BE49-F238E27FC236}">
                <a16:creationId xmlns:a16="http://schemas.microsoft.com/office/drawing/2014/main" id="{4AE7AF3D-783B-88BE-6E22-16A7D4412BE7}"/>
              </a:ext>
            </a:extLst>
          </p:cNvPr>
          <p:cNvSpPr txBox="1">
            <a:spLocks noChangeArrowheads="1"/>
          </p:cNvSpPr>
          <p:nvPr/>
        </p:nvSpPr>
        <p:spPr bwMode="auto">
          <a:xfrm>
            <a:off x="4078288" y="238125"/>
            <a:ext cx="4079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t>Initiatives for SMR in Brazil</a:t>
            </a:r>
          </a:p>
        </p:txBody>
      </p:sp>
      <p:sp>
        <p:nvSpPr>
          <p:cNvPr id="5" name="Pentágono 4">
            <a:extLst>
              <a:ext uri="{FF2B5EF4-FFF2-40B4-BE49-F238E27FC236}">
                <a16:creationId xmlns:a16="http://schemas.microsoft.com/office/drawing/2014/main" id="{B9C3C569-0B11-CF0B-E864-5991C158597B}"/>
              </a:ext>
            </a:extLst>
          </p:cNvPr>
          <p:cNvSpPr/>
          <p:nvPr/>
        </p:nvSpPr>
        <p:spPr>
          <a:xfrm>
            <a:off x="34925" y="1562100"/>
            <a:ext cx="2325688" cy="428307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Actions to Support Implementation of SMRs in Brazil</a:t>
            </a:r>
          </a:p>
          <a:p>
            <a:pPr algn="ctr" eaLnBrk="1" fontAlgn="auto" hangingPunct="1">
              <a:spcBef>
                <a:spcPts val="0"/>
              </a:spcBef>
              <a:spcAft>
                <a:spcPts val="0"/>
              </a:spcAft>
              <a:defRPr/>
            </a:pPr>
            <a:endParaRPr lang="en-US" dirty="0"/>
          </a:p>
          <a:p>
            <a:pPr algn="ctr" eaLnBrk="1" fontAlgn="auto" hangingPunct="1">
              <a:spcBef>
                <a:spcPts val="0"/>
              </a:spcBef>
              <a:spcAft>
                <a:spcPts val="0"/>
              </a:spcAft>
              <a:defRPr/>
            </a:pPr>
            <a:r>
              <a:rPr lang="en-US" dirty="0"/>
              <a:t>Strategic Plan</a:t>
            </a:r>
          </a:p>
        </p:txBody>
      </p:sp>
      <p:sp>
        <p:nvSpPr>
          <p:cNvPr id="20" name="Content Placeholder 2">
            <a:extLst>
              <a:ext uri="{FF2B5EF4-FFF2-40B4-BE49-F238E27FC236}">
                <a16:creationId xmlns:a16="http://schemas.microsoft.com/office/drawing/2014/main" id="{79BB1357-3120-7E8F-057E-EF9CA3364CA6}"/>
              </a:ext>
            </a:extLst>
          </p:cNvPr>
          <p:cNvSpPr txBox="1">
            <a:spLocks/>
          </p:cNvSpPr>
          <p:nvPr/>
        </p:nvSpPr>
        <p:spPr>
          <a:xfrm>
            <a:off x="2082800" y="884238"/>
            <a:ext cx="9934575" cy="5735637"/>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fontAlgn="auto">
              <a:lnSpc>
                <a:spcPct val="100000"/>
              </a:lnSpc>
              <a:spcBef>
                <a:spcPts val="0"/>
              </a:spcBef>
              <a:spcAft>
                <a:spcPts val="0"/>
              </a:spcAft>
              <a:buFont typeface="+mj-lt"/>
              <a:buAutoNum type="arabicParenR"/>
              <a:defRPr/>
            </a:pPr>
            <a:r>
              <a:rPr lang="en-US" sz="2000" dirty="0">
                <a:ea typeface="Calibri" panose="020F0502020204030204" pitchFamily="34" charset="0"/>
                <a:cs typeface="Times New Roman" panose="02020603050405020304" pitchFamily="18" charset="0"/>
              </a:rPr>
              <a:t>Define the application of the SMR in Brazil so that it can be placed in the PNE and PDE:</a:t>
            </a:r>
          </a:p>
          <a:p>
            <a:pPr marL="742950" lvl="1" indent="-285750" algn="just" fontAlgn="auto">
              <a:lnSpc>
                <a:spcPct val="100000"/>
              </a:lnSpc>
              <a:spcBef>
                <a:spcPts val="0"/>
              </a:spcBef>
              <a:spcAft>
                <a:spcPts val="0"/>
              </a:spcAft>
              <a:buFont typeface="Arial" panose="020B0604020202020204" pitchFamily="34" charset="0"/>
              <a:buChar char="•"/>
              <a:defRPr/>
            </a:pPr>
            <a:r>
              <a:rPr lang="en-US" u="sng" dirty="0">
                <a:ea typeface="Calibri" panose="020F0502020204030204" pitchFamily="34" charset="0"/>
                <a:cs typeface="Times New Roman" panose="02020603050405020304" pitchFamily="18" charset="0"/>
              </a:rPr>
              <a:t>Promote a discussion forum on the best initial applications of SMR for Brazil - definition of initial applications;</a:t>
            </a:r>
          </a:p>
          <a:p>
            <a:pPr marL="342900" indent="-342900" algn="just" fontAlgn="auto">
              <a:lnSpc>
                <a:spcPct val="100000"/>
              </a:lnSpc>
              <a:spcBef>
                <a:spcPts val="1200"/>
              </a:spcBef>
              <a:spcAft>
                <a:spcPts val="0"/>
              </a:spcAft>
              <a:buFont typeface="+mj-lt"/>
              <a:buAutoNum type="arabicParenR"/>
              <a:defRPr/>
            </a:pPr>
            <a:r>
              <a:rPr lang="en-US" sz="2000" dirty="0">
                <a:ea typeface="Calibri" panose="020F0502020204030204" pitchFamily="34" charset="0"/>
                <a:cs typeface="Times New Roman" panose="02020603050405020304" pitchFamily="18" charset="0"/>
              </a:rPr>
              <a:t>Study Proposal to Identify Licensing Challenges and Solutions (Environmental and Nuclear) for SMRs:</a:t>
            </a:r>
          </a:p>
          <a:p>
            <a:pPr marL="628650" lvl="1" indent="-171450" algn="just" fontAlgn="auto">
              <a:lnSpc>
                <a:spcPct val="100000"/>
              </a:lnSpc>
              <a:spcBef>
                <a:spcPts val="0"/>
              </a:spcBef>
              <a:spcAft>
                <a:spcPts val="0"/>
              </a:spcAft>
              <a:buFont typeface="Arial" panose="020B0604020202020204" pitchFamily="34" charset="0"/>
              <a:buChar char="•"/>
              <a:defRPr/>
            </a:pPr>
            <a:r>
              <a:rPr lang="en-US" u="sng" dirty="0">
                <a:ea typeface="Calibri" panose="020F0502020204030204" pitchFamily="34" charset="0"/>
                <a:cs typeface="Times New Roman" panose="02020603050405020304" pitchFamily="18" charset="0"/>
              </a:rPr>
              <a:t>Encourage technical studies at regulators and academia (conduct studies in the choice defined in (1).</a:t>
            </a:r>
          </a:p>
          <a:p>
            <a:pPr marL="342900" indent="-342900" algn="just" fontAlgn="auto">
              <a:lnSpc>
                <a:spcPct val="100000"/>
              </a:lnSpc>
              <a:spcBef>
                <a:spcPts val="1200"/>
              </a:spcBef>
              <a:spcAft>
                <a:spcPts val="0"/>
              </a:spcAft>
              <a:buFont typeface="+mj-lt"/>
              <a:buAutoNum type="arabicParenR"/>
              <a:defRPr/>
            </a:pPr>
            <a:r>
              <a:rPr lang="en-US" sz="2000" dirty="0">
                <a:ea typeface="Calibri" panose="020F0502020204030204" pitchFamily="34" charset="0"/>
                <a:cs typeface="Times New Roman" panose="02020603050405020304" pitchFamily="18" charset="0"/>
              </a:rPr>
              <a:t>Proposed Study and mapping of SMR sites in Brazil:</a:t>
            </a:r>
          </a:p>
          <a:p>
            <a:pPr marL="628650" lvl="1" indent="-171450" algn="just" fontAlgn="auto">
              <a:lnSpc>
                <a:spcPct val="100000"/>
              </a:lnSpc>
              <a:spcBef>
                <a:spcPts val="0"/>
              </a:spcBef>
              <a:spcAft>
                <a:spcPts val="0"/>
              </a:spcAft>
              <a:buFont typeface="Arial" panose="020B0604020202020204" pitchFamily="34" charset="0"/>
              <a:buChar char="•"/>
              <a:defRPr/>
            </a:pPr>
            <a:r>
              <a:rPr lang="en-US" u="sng" dirty="0">
                <a:ea typeface="Calibri" panose="020F0502020204030204" pitchFamily="34" charset="0"/>
                <a:cs typeface="Times New Roman" panose="02020603050405020304" pitchFamily="18" charset="0"/>
              </a:rPr>
              <a:t>Take action to conduct studies to map the ideal sites for using the SMRs;</a:t>
            </a:r>
          </a:p>
          <a:p>
            <a:pPr marL="342900" indent="-342900" algn="just" fontAlgn="auto">
              <a:lnSpc>
                <a:spcPct val="100000"/>
              </a:lnSpc>
              <a:spcBef>
                <a:spcPts val="1200"/>
              </a:spcBef>
              <a:spcAft>
                <a:spcPts val="0"/>
              </a:spcAft>
              <a:buFont typeface="+mj-lt"/>
              <a:buAutoNum type="arabicParenR"/>
              <a:defRPr/>
            </a:pPr>
            <a:r>
              <a:rPr lang="en-US" sz="2000" dirty="0">
                <a:ea typeface="Calibri" panose="020F0502020204030204" pitchFamily="34" charset="0"/>
                <a:cs typeface="Times New Roman" panose="02020603050405020304" pitchFamily="18" charset="0"/>
              </a:rPr>
              <a:t>Techno-economic study proposal for the implementation of SMRs in Brazil;</a:t>
            </a:r>
          </a:p>
          <a:p>
            <a:pPr marL="628650" lvl="1" indent="-171450" algn="just" fontAlgn="auto">
              <a:lnSpc>
                <a:spcPct val="100000"/>
              </a:lnSpc>
              <a:spcBef>
                <a:spcPts val="0"/>
              </a:spcBef>
              <a:spcAft>
                <a:spcPts val="0"/>
              </a:spcAft>
              <a:buFont typeface="Arial" panose="020B0604020202020204" pitchFamily="34" charset="0"/>
              <a:buChar char="•"/>
              <a:defRPr/>
            </a:pPr>
            <a:r>
              <a:rPr lang="en-US" u="sng" dirty="0">
                <a:ea typeface="Calibri" panose="020F0502020204030204" pitchFamily="34" charset="0"/>
                <a:cs typeface="Times New Roman" panose="02020603050405020304" pitchFamily="18" charset="0"/>
              </a:rPr>
              <a:t>Promote the acquisition of knowledge of technical-economic projects in SMRs in academic and research institutions ;</a:t>
            </a:r>
          </a:p>
          <a:p>
            <a:pPr marL="342900" indent="-342900" algn="just" fontAlgn="auto">
              <a:lnSpc>
                <a:spcPct val="100000"/>
              </a:lnSpc>
              <a:spcBef>
                <a:spcPts val="1200"/>
              </a:spcBef>
              <a:spcAft>
                <a:spcPts val="0"/>
              </a:spcAft>
              <a:buFont typeface="+mj-lt"/>
              <a:buAutoNum type="arabicParenR"/>
              <a:defRPr/>
            </a:pPr>
            <a:r>
              <a:rPr lang="en-US" sz="2000" dirty="0">
                <a:ea typeface="Calibri" panose="020F0502020204030204" pitchFamily="34" charset="0"/>
                <a:cs typeface="Times New Roman" panose="02020603050405020304" pitchFamily="18" charset="0"/>
              </a:rPr>
              <a:t>Proposal for the Development of a Roadmap for the Implementation of SMRs for Brazil:</a:t>
            </a:r>
          </a:p>
          <a:p>
            <a:pPr marL="628650" lvl="1" indent="-171450" algn="just" fontAlgn="auto">
              <a:lnSpc>
                <a:spcPct val="100000"/>
              </a:lnSpc>
              <a:spcBef>
                <a:spcPts val="0"/>
              </a:spcBef>
              <a:spcAft>
                <a:spcPts val="0"/>
              </a:spcAft>
              <a:buFont typeface="Arial" panose="020B0604020202020204" pitchFamily="34" charset="0"/>
              <a:buChar char="•"/>
              <a:defRPr/>
            </a:pPr>
            <a:r>
              <a:rPr lang="en-US" dirty="0">
                <a:ea typeface="Calibri" panose="020F0502020204030204" pitchFamily="34" charset="0"/>
                <a:cs typeface="Times New Roman" panose="02020603050405020304" pitchFamily="18" charset="0"/>
              </a:rPr>
              <a:t>Identify and prioritize actions necessary for the development and implementation of the SMR project in Brazil;</a:t>
            </a:r>
          </a:p>
          <a:p>
            <a:pPr marL="628650" lvl="1" indent="-171450" algn="just" fontAlgn="auto">
              <a:lnSpc>
                <a:spcPct val="100000"/>
              </a:lnSpc>
              <a:spcBef>
                <a:spcPts val="0"/>
              </a:spcBef>
              <a:spcAft>
                <a:spcPts val="0"/>
              </a:spcAft>
              <a:buFont typeface="Arial" panose="020B0604020202020204" pitchFamily="34" charset="0"/>
              <a:buChar char="•"/>
              <a:defRPr/>
            </a:pPr>
            <a:r>
              <a:rPr lang="en-US" dirty="0">
                <a:cs typeface="Times New Roman" panose="02020603050405020304" pitchFamily="18" charset="0"/>
              </a:rPr>
              <a:t>Identify stakeholders necessary to carry out the actions related to that Roadmap.</a:t>
            </a:r>
          </a:p>
        </p:txBody>
      </p:sp>
      <p:sp>
        <p:nvSpPr>
          <p:cNvPr id="3" name="Espaço Reservado para Rodapé 2">
            <a:extLst>
              <a:ext uri="{FF2B5EF4-FFF2-40B4-BE49-F238E27FC236}">
                <a16:creationId xmlns:a16="http://schemas.microsoft.com/office/drawing/2014/main" id="{FC5406C2-466D-A553-7944-858ED3939E46}"/>
              </a:ext>
            </a:extLst>
          </p:cNvPr>
          <p:cNvSpPr>
            <a:spLocks noGrp="1"/>
          </p:cNvSpPr>
          <p:nvPr>
            <p:ph type="ftr" sz="quarter" idx="11"/>
          </p:nvPr>
        </p:nvSpPr>
        <p:spPr/>
        <p:txBody>
          <a:bodyPr/>
          <a:lstStyle/>
          <a:p>
            <a:r>
              <a:rPr lang="en-US"/>
              <a:t>INSC 02-2023</a:t>
            </a:r>
          </a:p>
        </p:txBody>
      </p:sp>
      <p:sp>
        <p:nvSpPr>
          <p:cNvPr id="4" name="Espaço Reservado para Número de Slide 3">
            <a:extLst>
              <a:ext uri="{FF2B5EF4-FFF2-40B4-BE49-F238E27FC236}">
                <a16:creationId xmlns:a16="http://schemas.microsoft.com/office/drawing/2014/main" id="{ED28C97A-3BCF-FCB0-00E5-77966BFC1AC9}"/>
              </a:ext>
            </a:extLst>
          </p:cNvPr>
          <p:cNvSpPr>
            <a:spLocks noGrp="1"/>
          </p:cNvSpPr>
          <p:nvPr>
            <p:ph type="sldNum" sz="quarter" idx="12"/>
          </p:nvPr>
        </p:nvSpPr>
        <p:spPr/>
        <p:txBody>
          <a:bodyPr/>
          <a:lstStyle/>
          <a:p>
            <a:fld id="{C2B3F63C-79FA-4542-BCA9-FE5471B838F1}" type="slidenum">
              <a:rPr lang="en-US" smtClean="0"/>
              <a:t>37</a:t>
            </a:fld>
            <a:endParaRPr lang="en-US"/>
          </a:p>
        </p:txBody>
      </p:sp>
      <p:pic>
        <p:nvPicPr>
          <p:cNvPr id="6" name="Imagem 5">
            <a:extLst>
              <a:ext uri="{FF2B5EF4-FFF2-40B4-BE49-F238E27FC236}">
                <a16:creationId xmlns:a16="http://schemas.microsoft.com/office/drawing/2014/main" id="{DEFFCC7B-3457-2260-CDC6-6ACE20B292DB}"/>
              </a:ext>
            </a:extLst>
          </p:cNvPr>
          <p:cNvPicPr>
            <a:picLocks noChangeAspect="1"/>
          </p:cNvPicPr>
          <p:nvPr/>
        </p:nvPicPr>
        <p:blipFill>
          <a:blip r:embed="rId2"/>
          <a:stretch>
            <a:fillRect/>
          </a:stretch>
        </p:blipFill>
        <p:spPr>
          <a:xfrm>
            <a:off x="420087" y="185738"/>
            <a:ext cx="1560711" cy="103031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11F77B3-1E07-F96F-D62A-E6BB4B1B36FF}"/>
              </a:ext>
            </a:extLst>
          </p:cNvPr>
          <p:cNvSpPr/>
          <p:nvPr/>
        </p:nvSpPr>
        <p:spPr>
          <a:xfrm>
            <a:off x="3956050" y="11113"/>
            <a:ext cx="8235950" cy="6858000"/>
          </a:xfrm>
          <a:prstGeom prst="rect">
            <a:avLst/>
          </a:prstGeom>
          <a:gradFill flip="none" rotWithShape="1">
            <a:gsLst>
              <a:gs pos="0">
                <a:schemeClr val="accent1">
                  <a:shade val="30000"/>
                  <a:satMod val="115000"/>
                  <a:alpha val="0"/>
                  <a:lumMod val="0"/>
                  <a:lumOff val="100000"/>
                </a:schemeClr>
              </a:gs>
              <a:gs pos="99000">
                <a:schemeClr val="accent1">
                  <a:lumMod val="20000"/>
                  <a:lumOff val="80000"/>
                  <a:shade val="67500"/>
                  <a:satMod val="115000"/>
                </a:schemeClr>
              </a:gs>
              <a:gs pos="6000">
                <a:schemeClr val="bg1">
                  <a:alpha val="72000"/>
                  <a:lumMod val="93000"/>
                  <a:lumOff val="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4340" name="CaixaDeTexto 7">
            <a:extLst>
              <a:ext uri="{FF2B5EF4-FFF2-40B4-BE49-F238E27FC236}">
                <a16:creationId xmlns:a16="http://schemas.microsoft.com/office/drawing/2014/main" id="{D2C562A1-5925-AB90-4DFF-BAAFE9C54FDE}"/>
              </a:ext>
            </a:extLst>
          </p:cNvPr>
          <p:cNvSpPr txBox="1">
            <a:spLocks noChangeArrowheads="1"/>
          </p:cNvSpPr>
          <p:nvPr/>
        </p:nvSpPr>
        <p:spPr bwMode="auto">
          <a:xfrm>
            <a:off x="4078288" y="238125"/>
            <a:ext cx="4079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t>Initiatives for SMR in Brazil</a:t>
            </a:r>
          </a:p>
        </p:txBody>
      </p:sp>
      <p:sp>
        <p:nvSpPr>
          <p:cNvPr id="25" name="TextBox 21">
            <a:extLst>
              <a:ext uri="{FF2B5EF4-FFF2-40B4-BE49-F238E27FC236}">
                <a16:creationId xmlns:a16="http://schemas.microsoft.com/office/drawing/2014/main" id="{48F9C9D8-66FB-F255-9012-BF0B47FDE339}"/>
              </a:ext>
            </a:extLst>
          </p:cNvPr>
          <p:cNvSpPr txBox="1"/>
          <p:nvPr/>
        </p:nvSpPr>
        <p:spPr>
          <a:xfrm>
            <a:off x="2560638" y="1057275"/>
            <a:ext cx="4140200" cy="5416550"/>
          </a:xfrm>
          <a:prstGeom prst="rect">
            <a:avLst/>
          </a:prstGeom>
          <a:noFill/>
          <a:ln>
            <a:solidFill>
              <a:schemeClr val="tx1"/>
            </a:solidFill>
          </a:ln>
        </p:spPr>
        <p:txBody>
          <a:bodyPr>
            <a:spAutoFit/>
          </a:bodyPr>
          <a:lstStyle/>
          <a:p>
            <a:pPr lvl="1" eaLnBrk="1" fontAlgn="ctr" hangingPunct="1">
              <a:spcBef>
                <a:spcPts val="0"/>
              </a:spcBef>
              <a:spcAft>
                <a:spcPts val="600"/>
              </a:spcAft>
              <a:defRPr/>
            </a:pPr>
            <a:r>
              <a:rPr lang="en-US" sz="2000" b="1" dirty="0">
                <a:latin typeface="+mn-lt"/>
                <a:cs typeface="+mn-cs"/>
              </a:rPr>
              <a:t>3 years Forum to create knowledge for SMR application</a:t>
            </a:r>
          </a:p>
          <a:p>
            <a:pPr lvl="1" eaLnBrk="1" fontAlgn="ctr" hangingPunct="1">
              <a:spcBef>
                <a:spcPts val="0"/>
              </a:spcBef>
              <a:spcAft>
                <a:spcPts val="600"/>
              </a:spcAft>
              <a:defRPr/>
            </a:pPr>
            <a:endParaRPr lang="en-US" sz="2000" b="1" dirty="0">
              <a:latin typeface="+mn-lt"/>
              <a:cs typeface="+mn-cs"/>
            </a:endParaRPr>
          </a:p>
          <a:p>
            <a:pPr marL="742950" lvl="1" indent="-285750" eaLnBrk="1" fontAlgn="ctr" hangingPunct="1">
              <a:spcBef>
                <a:spcPts val="600"/>
              </a:spcBef>
              <a:spcAft>
                <a:spcPts val="0"/>
              </a:spcAft>
              <a:buFont typeface="+mj-lt"/>
              <a:buAutoNum type="romanLcPeriod"/>
              <a:defRPr/>
            </a:pPr>
            <a:r>
              <a:rPr lang="en-US" sz="1700" dirty="0">
                <a:latin typeface="+mn-lt"/>
                <a:cs typeface="+mn-cs"/>
              </a:rPr>
              <a:t>TOPIC I: Construction approaches for SMR-based power plants </a:t>
            </a:r>
            <a:r>
              <a:rPr lang="pt-BR" sz="1700" dirty="0">
                <a:latin typeface="+mn-lt"/>
                <a:cs typeface="Calibri" panose="020F0502020204030204" pitchFamily="34" charset="0"/>
              </a:rPr>
              <a:t>;</a:t>
            </a:r>
            <a:endParaRPr lang="en-US" sz="1700" dirty="0">
              <a:latin typeface="+mn-lt"/>
              <a:ea typeface="Calibri" panose="020F0502020204030204" pitchFamily="34" charset="0"/>
              <a:cs typeface="Times New Roman" panose="02020603050405020304" pitchFamily="18" charset="0"/>
            </a:endParaRPr>
          </a:p>
          <a:p>
            <a:pPr marL="742950" lvl="1" indent="-285750" eaLnBrk="1" fontAlgn="ctr" hangingPunct="1">
              <a:spcBef>
                <a:spcPts val="600"/>
              </a:spcBef>
              <a:spcAft>
                <a:spcPts val="0"/>
              </a:spcAft>
              <a:buFont typeface="+mj-lt"/>
              <a:buAutoNum type="romanLcPeriod"/>
              <a:defRPr/>
            </a:pPr>
            <a:r>
              <a:rPr lang="en-US" sz="1700" dirty="0">
                <a:latin typeface="+mn-lt"/>
                <a:cs typeface="+mn-cs"/>
              </a:rPr>
              <a:t>TOPIC II: Distinctive design and operational characteristics of SMR </a:t>
            </a:r>
          </a:p>
          <a:p>
            <a:pPr marL="742950" lvl="1" indent="-285750" eaLnBrk="1" fontAlgn="ctr" hangingPunct="1">
              <a:spcBef>
                <a:spcPts val="600"/>
              </a:spcBef>
              <a:spcAft>
                <a:spcPts val="0"/>
              </a:spcAft>
              <a:buFont typeface="+mj-lt"/>
              <a:buAutoNum type="romanLcPeriod"/>
              <a:defRPr/>
            </a:pPr>
            <a:r>
              <a:rPr lang="en-US" sz="1700" dirty="0">
                <a:latin typeface="+mn-lt"/>
                <a:cs typeface="+mn-cs"/>
              </a:rPr>
              <a:t>TOPIC III: Critical siting aspects for SMR-based power plants </a:t>
            </a:r>
          </a:p>
          <a:p>
            <a:pPr marL="742950" lvl="1" indent="-285750" eaLnBrk="1" fontAlgn="ctr" hangingPunct="1">
              <a:spcBef>
                <a:spcPts val="600"/>
              </a:spcBef>
              <a:spcAft>
                <a:spcPts val="0"/>
              </a:spcAft>
              <a:buFont typeface="+mj-lt"/>
              <a:buAutoNum type="romanLcPeriod"/>
              <a:defRPr/>
            </a:pPr>
            <a:r>
              <a:rPr lang="en-US" sz="1700" dirty="0">
                <a:latin typeface="+mn-lt"/>
                <a:cs typeface="+mn-cs"/>
              </a:rPr>
              <a:t>TOPIC IV: Specificities of heat applications for industrial processes and hydrogen production </a:t>
            </a:r>
          </a:p>
          <a:p>
            <a:pPr marL="742950" lvl="1" indent="-285750" eaLnBrk="1" fontAlgn="ctr" hangingPunct="1">
              <a:spcBef>
                <a:spcPts val="600"/>
              </a:spcBef>
              <a:spcAft>
                <a:spcPts val="0"/>
              </a:spcAft>
              <a:buFont typeface="+mj-lt"/>
              <a:buAutoNum type="romanLcPeriod"/>
              <a:defRPr/>
            </a:pPr>
            <a:r>
              <a:rPr lang="en-US" sz="1700" dirty="0">
                <a:latin typeface="+mn-lt"/>
                <a:cs typeface="+mn-cs"/>
              </a:rPr>
              <a:t>TOPIC V: Specificities of remote and off-grid applications </a:t>
            </a:r>
          </a:p>
          <a:p>
            <a:pPr marL="742950" lvl="1" indent="-285750" eaLnBrk="1" fontAlgn="ctr" hangingPunct="1">
              <a:spcBef>
                <a:spcPts val="600"/>
              </a:spcBef>
              <a:spcAft>
                <a:spcPts val="0"/>
              </a:spcAft>
              <a:buFont typeface="+mj-lt"/>
              <a:buAutoNum type="romanLcPeriod"/>
              <a:defRPr/>
            </a:pPr>
            <a:endParaRPr lang="en-US" dirty="0">
              <a:latin typeface="+mn-lt"/>
              <a:ea typeface="Calibri" panose="020F0502020204030204" pitchFamily="34" charset="0"/>
              <a:cs typeface="Times New Roman" panose="02020603050405020304" pitchFamily="18" charset="0"/>
            </a:endParaRPr>
          </a:p>
          <a:p>
            <a:pPr lvl="1" eaLnBrk="1" fontAlgn="ctr" hangingPunct="1">
              <a:spcBef>
                <a:spcPts val="600"/>
              </a:spcBef>
              <a:spcAft>
                <a:spcPts val="0"/>
              </a:spcAft>
              <a:defRPr/>
            </a:pPr>
            <a:r>
              <a:rPr lang="en-US" dirty="0">
                <a:latin typeface="+mn-lt"/>
                <a:ea typeface="Calibri" panose="020F0502020204030204" pitchFamily="34" charset="0"/>
                <a:cs typeface="Times New Roman" panose="02020603050405020304" pitchFamily="18" charset="0"/>
              </a:rPr>
              <a:t>Agreement EPRI and EPE for studying the Brazilian roadmap for SMR</a:t>
            </a:r>
          </a:p>
        </p:txBody>
      </p:sp>
      <p:sp>
        <p:nvSpPr>
          <p:cNvPr id="26" name="TextBox 9">
            <a:extLst>
              <a:ext uri="{FF2B5EF4-FFF2-40B4-BE49-F238E27FC236}">
                <a16:creationId xmlns:a16="http://schemas.microsoft.com/office/drawing/2014/main" id="{DCD55610-022C-98A2-69B4-5569F20A3A85}"/>
              </a:ext>
            </a:extLst>
          </p:cNvPr>
          <p:cNvSpPr txBox="1"/>
          <p:nvPr/>
        </p:nvSpPr>
        <p:spPr>
          <a:xfrm>
            <a:off x="7188200" y="1081088"/>
            <a:ext cx="4594225" cy="5400675"/>
          </a:xfrm>
          <a:prstGeom prst="rect">
            <a:avLst/>
          </a:prstGeom>
          <a:noFill/>
          <a:ln>
            <a:solidFill>
              <a:schemeClr val="tx1"/>
            </a:solidFill>
          </a:ln>
        </p:spPr>
        <p:txBody>
          <a:bodyPr>
            <a:spAutoFit/>
          </a:bodyPr>
          <a:lstStyle/>
          <a:p>
            <a:pPr eaLnBrk="1" fontAlgn="auto" hangingPunct="1">
              <a:spcBef>
                <a:spcPts val="0"/>
              </a:spcBef>
              <a:spcAft>
                <a:spcPts val="0"/>
              </a:spcAft>
              <a:defRPr/>
            </a:pPr>
            <a:r>
              <a:rPr lang="en-US" sz="1900" b="1" dirty="0">
                <a:solidFill>
                  <a:srgbClr val="000000"/>
                </a:solidFill>
                <a:latin typeface="+mn-lt"/>
                <a:cs typeface="+mn-cs"/>
              </a:rPr>
              <a:t>EPE (Energy Research Company) </a:t>
            </a:r>
            <a:endParaRPr lang="en-US" sz="1900" dirty="0">
              <a:solidFill>
                <a:srgbClr val="000000"/>
              </a:solidFill>
              <a:latin typeface="+mn-lt"/>
              <a:cs typeface="+mn-cs"/>
            </a:endParaRPr>
          </a:p>
          <a:p>
            <a:pPr eaLnBrk="1" fontAlgn="auto" hangingPunct="1">
              <a:spcBef>
                <a:spcPts val="0"/>
              </a:spcBef>
              <a:spcAft>
                <a:spcPts val="0"/>
              </a:spcAft>
              <a:defRPr/>
            </a:pPr>
            <a:r>
              <a:rPr lang="en-US" sz="1900" b="1" dirty="0">
                <a:solidFill>
                  <a:srgbClr val="000000"/>
                </a:solidFill>
                <a:latin typeface="+mn-lt"/>
                <a:cs typeface="+mn-cs"/>
              </a:rPr>
              <a:t>MME (Ministry of Mines and Energy)</a:t>
            </a:r>
          </a:p>
          <a:p>
            <a:pPr eaLnBrk="1" fontAlgn="auto" hangingPunct="1">
              <a:spcBef>
                <a:spcPts val="0"/>
              </a:spcBef>
              <a:spcAft>
                <a:spcPts val="0"/>
              </a:spcAft>
              <a:defRPr/>
            </a:pPr>
            <a:r>
              <a:rPr lang="en-US" sz="1900" b="1" dirty="0">
                <a:solidFill>
                  <a:srgbClr val="000000"/>
                </a:solidFill>
                <a:latin typeface="+mn-lt"/>
                <a:cs typeface="+mn-cs"/>
              </a:rPr>
              <a:t>ABDAN</a:t>
            </a:r>
          </a:p>
          <a:p>
            <a:pPr eaLnBrk="1" fontAlgn="auto" hangingPunct="1">
              <a:spcBef>
                <a:spcPts val="0"/>
              </a:spcBef>
              <a:spcAft>
                <a:spcPts val="0"/>
              </a:spcAft>
              <a:defRPr/>
            </a:pPr>
            <a:r>
              <a:rPr lang="en-US" sz="1900" b="1" dirty="0">
                <a:solidFill>
                  <a:srgbClr val="000000"/>
                </a:solidFill>
                <a:latin typeface="+mn-lt"/>
                <a:cs typeface="+mn-cs"/>
              </a:rPr>
              <a:t>Industry and State Organizations</a:t>
            </a:r>
            <a:endParaRPr lang="en-US" sz="1900" dirty="0">
              <a:solidFill>
                <a:srgbClr val="000000"/>
              </a:solidFill>
              <a:latin typeface="+mn-lt"/>
              <a:cs typeface="+mn-cs"/>
            </a:endParaRPr>
          </a:p>
          <a:p>
            <a:pPr eaLnBrk="1" fontAlgn="auto" hangingPunct="1">
              <a:spcBef>
                <a:spcPts val="0"/>
              </a:spcBef>
              <a:spcAft>
                <a:spcPts val="0"/>
              </a:spcAft>
              <a:defRPr/>
            </a:pPr>
            <a:endParaRPr lang="en-US" dirty="0">
              <a:solidFill>
                <a:srgbClr val="000000"/>
              </a:solidFill>
              <a:latin typeface="+mn-lt"/>
              <a:cs typeface="+mn-cs"/>
            </a:endParaRPr>
          </a:p>
          <a:p>
            <a:pPr marL="400050" indent="-400050" eaLnBrk="1" fontAlgn="auto" hangingPunct="1">
              <a:spcBef>
                <a:spcPts val="600"/>
              </a:spcBef>
              <a:spcAft>
                <a:spcPts val="0"/>
              </a:spcAft>
              <a:buFont typeface="+mj-lt"/>
              <a:buAutoNum type="romanLcPeriod"/>
              <a:defRPr/>
            </a:pPr>
            <a:r>
              <a:rPr lang="en-US" sz="1700" dirty="0">
                <a:solidFill>
                  <a:srgbClr val="000000"/>
                </a:solidFill>
                <a:latin typeface="+mn-lt"/>
                <a:cs typeface="+mn-cs"/>
              </a:rPr>
              <a:t>What technology will be used?</a:t>
            </a:r>
          </a:p>
          <a:p>
            <a:pPr marL="400050" indent="-400050" eaLnBrk="1" fontAlgn="auto" hangingPunct="1">
              <a:spcBef>
                <a:spcPts val="600"/>
              </a:spcBef>
              <a:spcAft>
                <a:spcPts val="0"/>
              </a:spcAft>
              <a:buFont typeface="+mj-lt"/>
              <a:buAutoNum type="romanLcPeriod"/>
              <a:defRPr/>
            </a:pPr>
            <a:r>
              <a:rPr lang="en-US" sz="1700" dirty="0">
                <a:solidFill>
                  <a:srgbClr val="000000"/>
                </a:solidFill>
                <a:latin typeface="+mn-lt"/>
                <a:cs typeface="+mn-cs"/>
              </a:rPr>
              <a:t>At what cost? Where will they be installed?</a:t>
            </a:r>
          </a:p>
          <a:p>
            <a:pPr marL="400050" indent="-400050" eaLnBrk="1" fontAlgn="auto" hangingPunct="1">
              <a:spcBef>
                <a:spcPts val="600"/>
              </a:spcBef>
              <a:spcAft>
                <a:spcPts val="0"/>
              </a:spcAft>
              <a:buFont typeface="+mj-lt"/>
              <a:buAutoNum type="romanLcPeriod"/>
              <a:defRPr/>
            </a:pPr>
            <a:r>
              <a:rPr lang="en-US" sz="1700" dirty="0">
                <a:solidFill>
                  <a:srgbClr val="000000"/>
                </a:solidFill>
                <a:latin typeface="+mn-lt"/>
                <a:cs typeface="+mn-cs"/>
              </a:rPr>
              <a:t>What is the technological drag that the production chain in the nuclear sector brings?</a:t>
            </a:r>
          </a:p>
          <a:p>
            <a:pPr marL="400050" indent="-400050" eaLnBrk="1" fontAlgn="auto" hangingPunct="1">
              <a:spcBef>
                <a:spcPts val="600"/>
              </a:spcBef>
              <a:spcAft>
                <a:spcPts val="0"/>
              </a:spcAft>
              <a:buFont typeface="+mj-lt"/>
              <a:buAutoNum type="romanLcPeriod"/>
              <a:defRPr/>
            </a:pPr>
            <a:r>
              <a:rPr lang="en-US" sz="1700" dirty="0">
                <a:solidFill>
                  <a:srgbClr val="000000"/>
                </a:solidFill>
                <a:latin typeface="+mn-lt"/>
                <a:cs typeface="+mn-cs"/>
              </a:rPr>
              <a:t>How to have a Regulation and Inspection that creates an environment for the implementation of SMR's in Brazil?</a:t>
            </a:r>
          </a:p>
          <a:p>
            <a:pPr eaLnBrk="1" fontAlgn="auto" hangingPunct="1">
              <a:spcBef>
                <a:spcPts val="0"/>
              </a:spcBef>
              <a:spcAft>
                <a:spcPts val="0"/>
              </a:spcAft>
              <a:defRPr/>
            </a:pPr>
            <a:endParaRPr lang="en-US" dirty="0">
              <a:solidFill>
                <a:srgbClr val="000000"/>
              </a:solidFill>
              <a:latin typeface="+mn-lt"/>
              <a:cs typeface="+mn-cs"/>
            </a:endParaRPr>
          </a:p>
          <a:p>
            <a:pPr eaLnBrk="1" fontAlgn="auto" hangingPunct="1">
              <a:spcBef>
                <a:spcPts val="0"/>
              </a:spcBef>
              <a:spcAft>
                <a:spcPts val="0"/>
              </a:spcAft>
              <a:defRPr/>
            </a:pPr>
            <a:endParaRPr lang="en-US" dirty="0">
              <a:solidFill>
                <a:srgbClr val="000000"/>
              </a:solidFill>
              <a:latin typeface="+mn-lt"/>
              <a:cs typeface="+mn-cs"/>
            </a:endParaRPr>
          </a:p>
          <a:p>
            <a:pPr eaLnBrk="1" fontAlgn="auto" hangingPunct="1">
              <a:spcBef>
                <a:spcPts val="600"/>
              </a:spcBef>
              <a:spcAft>
                <a:spcPts val="0"/>
              </a:spcAft>
              <a:defRPr/>
            </a:pPr>
            <a:r>
              <a:rPr lang="en-US" dirty="0">
                <a:latin typeface="+mn-lt"/>
                <a:cs typeface="Times New Roman" panose="02020603050405020304" pitchFamily="18" charset="0"/>
              </a:rPr>
              <a:t>Participation in the IAEA CRP  - Coordinated Research Project focus in the Economical Aspects of SMRs</a:t>
            </a:r>
          </a:p>
        </p:txBody>
      </p:sp>
      <p:sp>
        <p:nvSpPr>
          <p:cNvPr id="22" name="Pentágono 21">
            <a:extLst>
              <a:ext uri="{FF2B5EF4-FFF2-40B4-BE49-F238E27FC236}">
                <a16:creationId xmlns:a16="http://schemas.microsoft.com/office/drawing/2014/main" id="{A0097FB1-CA8F-4FE4-D59C-6E47D7D02E4A}"/>
              </a:ext>
            </a:extLst>
          </p:cNvPr>
          <p:cNvSpPr/>
          <p:nvPr/>
        </p:nvSpPr>
        <p:spPr>
          <a:xfrm>
            <a:off x="34925" y="1562100"/>
            <a:ext cx="2673350" cy="428307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Permanent Forum on Small Modular Reactors </a:t>
            </a:r>
          </a:p>
          <a:p>
            <a:pPr algn="ctr" eaLnBrk="1" fontAlgn="auto" hangingPunct="1">
              <a:spcBef>
                <a:spcPts val="0"/>
              </a:spcBef>
              <a:spcAft>
                <a:spcPts val="0"/>
              </a:spcAft>
              <a:defRPr/>
            </a:pPr>
            <a:endParaRPr lang="en-US" dirty="0"/>
          </a:p>
          <a:p>
            <a:pPr algn="ctr" eaLnBrk="1" fontAlgn="auto" hangingPunct="1">
              <a:spcBef>
                <a:spcPts val="0"/>
              </a:spcBef>
              <a:spcAft>
                <a:spcPts val="0"/>
              </a:spcAft>
              <a:defRPr/>
            </a:pPr>
            <a:r>
              <a:rPr lang="en-US" dirty="0"/>
              <a:t>(F-SMR)</a:t>
            </a:r>
          </a:p>
        </p:txBody>
      </p:sp>
      <p:sp>
        <p:nvSpPr>
          <p:cNvPr id="3" name="Espaço Reservado para Rodapé 2">
            <a:extLst>
              <a:ext uri="{FF2B5EF4-FFF2-40B4-BE49-F238E27FC236}">
                <a16:creationId xmlns:a16="http://schemas.microsoft.com/office/drawing/2014/main" id="{36980E19-48F2-A95B-01B3-F24A4411B5A1}"/>
              </a:ext>
            </a:extLst>
          </p:cNvPr>
          <p:cNvSpPr>
            <a:spLocks noGrp="1"/>
          </p:cNvSpPr>
          <p:nvPr>
            <p:ph type="ftr" sz="quarter" idx="11"/>
          </p:nvPr>
        </p:nvSpPr>
        <p:spPr/>
        <p:txBody>
          <a:bodyPr/>
          <a:lstStyle/>
          <a:p>
            <a:r>
              <a:rPr lang="en-US"/>
              <a:t>INSC 02-2023</a:t>
            </a:r>
          </a:p>
        </p:txBody>
      </p:sp>
      <p:sp>
        <p:nvSpPr>
          <p:cNvPr id="4" name="Espaço Reservado para Número de Slide 3">
            <a:extLst>
              <a:ext uri="{FF2B5EF4-FFF2-40B4-BE49-F238E27FC236}">
                <a16:creationId xmlns:a16="http://schemas.microsoft.com/office/drawing/2014/main" id="{4B962DF0-96F9-79D2-88FE-219FAAFE4711}"/>
              </a:ext>
            </a:extLst>
          </p:cNvPr>
          <p:cNvSpPr>
            <a:spLocks noGrp="1"/>
          </p:cNvSpPr>
          <p:nvPr>
            <p:ph type="sldNum" sz="quarter" idx="12"/>
          </p:nvPr>
        </p:nvSpPr>
        <p:spPr/>
        <p:txBody>
          <a:bodyPr/>
          <a:lstStyle/>
          <a:p>
            <a:fld id="{C2B3F63C-79FA-4542-BCA9-FE5471B838F1}" type="slidenum">
              <a:rPr lang="en-US" smtClean="0"/>
              <a:t>38</a:t>
            </a:fld>
            <a:endParaRPr lang="en-US"/>
          </a:p>
        </p:txBody>
      </p:sp>
      <p:pic>
        <p:nvPicPr>
          <p:cNvPr id="5" name="Imagem 4">
            <a:extLst>
              <a:ext uri="{FF2B5EF4-FFF2-40B4-BE49-F238E27FC236}">
                <a16:creationId xmlns:a16="http://schemas.microsoft.com/office/drawing/2014/main" id="{30531631-BCFD-6365-140F-7F0A29671243}"/>
              </a:ext>
            </a:extLst>
          </p:cNvPr>
          <p:cNvPicPr>
            <a:picLocks noChangeAspect="1"/>
          </p:cNvPicPr>
          <p:nvPr/>
        </p:nvPicPr>
        <p:blipFill>
          <a:blip r:embed="rId2"/>
          <a:stretch>
            <a:fillRect/>
          </a:stretch>
        </p:blipFill>
        <p:spPr>
          <a:xfrm>
            <a:off x="420087" y="185738"/>
            <a:ext cx="1560711" cy="103031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m 5">
            <a:extLst>
              <a:ext uri="{FF2B5EF4-FFF2-40B4-BE49-F238E27FC236}">
                <a16:creationId xmlns:a16="http://schemas.microsoft.com/office/drawing/2014/main" id="{1BBCA77D-D59C-6BFB-3D63-52B9444F38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725" y="44450"/>
            <a:ext cx="284003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a:extLst>
              <a:ext uri="{FF2B5EF4-FFF2-40B4-BE49-F238E27FC236}">
                <a16:creationId xmlns:a16="http://schemas.microsoft.com/office/drawing/2014/main" id="{3C9F6D3A-30B6-882A-59D8-EC33D1EB604C}"/>
              </a:ext>
            </a:extLst>
          </p:cNvPr>
          <p:cNvSpPr/>
          <p:nvPr/>
        </p:nvSpPr>
        <p:spPr>
          <a:xfrm>
            <a:off x="3967163" y="-1588"/>
            <a:ext cx="8235950" cy="6858001"/>
          </a:xfrm>
          <a:prstGeom prst="rect">
            <a:avLst/>
          </a:prstGeom>
          <a:gradFill flip="none" rotWithShape="1">
            <a:gsLst>
              <a:gs pos="0">
                <a:schemeClr val="accent1">
                  <a:shade val="30000"/>
                  <a:satMod val="115000"/>
                  <a:alpha val="0"/>
                  <a:lumMod val="0"/>
                  <a:lumOff val="100000"/>
                </a:schemeClr>
              </a:gs>
              <a:gs pos="99000">
                <a:schemeClr val="accent1">
                  <a:lumMod val="20000"/>
                  <a:lumOff val="80000"/>
                  <a:shade val="67500"/>
                  <a:satMod val="115000"/>
                </a:schemeClr>
              </a:gs>
              <a:gs pos="6000">
                <a:schemeClr val="bg1">
                  <a:alpha val="72000"/>
                  <a:lumMod val="93000"/>
                  <a:lumOff val="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5364" name="CaixaDeTexto 7">
            <a:extLst>
              <a:ext uri="{FF2B5EF4-FFF2-40B4-BE49-F238E27FC236}">
                <a16:creationId xmlns:a16="http://schemas.microsoft.com/office/drawing/2014/main" id="{2B893866-0C92-134C-D723-9A00C4E6AF70}"/>
              </a:ext>
            </a:extLst>
          </p:cNvPr>
          <p:cNvSpPr txBox="1">
            <a:spLocks noChangeArrowheads="1"/>
          </p:cNvSpPr>
          <p:nvPr/>
        </p:nvSpPr>
        <p:spPr bwMode="auto">
          <a:xfrm>
            <a:off x="4078288" y="238125"/>
            <a:ext cx="4079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t>Initiatives for SMR in Brazil</a:t>
            </a:r>
          </a:p>
        </p:txBody>
      </p:sp>
      <p:sp>
        <p:nvSpPr>
          <p:cNvPr id="7" name="Pentágono 6">
            <a:extLst>
              <a:ext uri="{FF2B5EF4-FFF2-40B4-BE49-F238E27FC236}">
                <a16:creationId xmlns:a16="http://schemas.microsoft.com/office/drawing/2014/main" id="{2A8E3A2F-8284-50FC-C66C-1EFD8212E771}"/>
              </a:ext>
            </a:extLst>
          </p:cNvPr>
          <p:cNvSpPr/>
          <p:nvPr/>
        </p:nvSpPr>
        <p:spPr>
          <a:xfrm>
            <a:off x="34925" y="1562100"/>
            <a:ext cx="2673350" cy="428307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Economic and Financial Model for SMR application in Brazil</a:t>
            </a:r>
          </a:p>
          <a:p>
            <a:pPr algn="ctr" eaLnBrk="1" fontAlgn="auto" hangingPunct="1">
              <a:spcBef>
                <a:spcPts val="0"/>
              </a:spcBef>
              <a:spcAft>
                <a:spcPts val="0"/>
              </a:spcAft>
              <a:defRPr/>
            </a:pPr>
            <a:endParaRPr lang="en-US" dirty="0"/>
          </a:p>
          <a:p>
            <a:pPr algn="ctr" eaLnBrk="1" fontAlgn="auto" hangingPunct="1">
              <a:spcBef>
                <a:spcPts val="0"/>
              </a:spcBef>
              <a:spcAft>
                <a:spcPts val="0"/>
              </a:spcAft>
              <a:defRPr/>
            </a:pPr>
            <a:r>
              <a:rPr lang="en-US" dirty="0"/>
              <a:t>GESEL’s project</a:t>
            </a:r>
          </a:p>
          <a:p>
            <a:pPr algn="ctr" eaLnBrk="1" fontAlgn="auto" hangingPunct="1">
              <a:spcBef>
                <a:spcPts val="0"/>
              </a:spcBef>
              <a:spcAft>
                <a:spcPts val="0"/>
              </a:spcAft>
              <a:defRPr/>
            </a:pPr>
            <a:r>
              <a:rPr lang="en-US" dirty="0"/>
              <a:t>(*)</a:t>
            </a:r>
          </a:p>
        </p:txBody>
      </p:sp>
      <p:sp>
        <p:nvSpPr>
          <p:cNvPr id="15366" name="TextBox 22">
            <a:extLst>
              <a:ext uri="{FF2B5EF4-FFF2-40B4-BE49-F238E27FC236}">
                <a16:creationId xmlns:a16="http://schemas.microsoft.com/office/drawing/2014/main" id="{227604D8-C893-5846-5B76-B5F28C7CFB74}"/>
              </a:ext>
            </a:extLst>
          </p:cNvPr>
          <p:cNvSpPr txBox="1">
            <a:spLocks noChangeArrowheads="1"/>
          </p:cNvSpPr>
          <p:nvPr/>
        </p:nvSpPr>
        <p:spPr bwMode="auto">
          <a:xfrm>
            <a:off x="2638425" y="1141413"/>
            <a:ext cx="94615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600"/>
              </a:spcAft>
            </a:pPr>
            <a:r>
              <a:rPr lang="en-US" altLang="en-US" sz="1800"/>
              <a:t>Need of increasing the </a:t>
            </a:r>
            <a:r>
              <a:rPr lang="en-US" altLang="en-US" sz="1800" b="1"/>
              <a:t>awareness and engagement </a:t>
            </a:r>
            <a:r>
              <a:rPr lang="en-US" altLang="en-US" sz="1800"/>
              <a:t>of the society; 
Initiatives to </a:t>
            </a:r>
            <a:r>
              <a:rPr lang="en-US" altLang="en-US" sz="1800" b="1"/>
              <a:t>demystifying Nuclear and SMR </a:t>
            </a:r>
            <a:r>
              <a:rPr lang="en-US" altLang="en-US" sz="1800"/>
              <a:t>technology – technology, costs, delivery time, security, licensing, etc.;
Highlighting the importance of </a:t>
            </a:r>
            <a:r>
              <a:rPr lang="en-US" altLang="en-US" sz="1800" b="1"/>
              <a:t>nuclear source in the energy transition;</a:t>
            </a:r>
            <a:r>
              <a:rPr lang="en-US" altLang="en-US" sz="1800"/>
              <a:t>
Construction of a </a:t>
            </a:r>
            <a:r>
              <a:rPr lang="en-US" altLang="en-US" sz="1800" b="1"/>
              <a:t>sustainable demand </a:t>
            </a:r>
            <a:r>
              <a:rPr lang="en-US" altLang="en-US" sz="1800"/>
              <a:t>as a key element for nuclear sector development;
Emphasis on the </a:t>
            </a:r>
            <a:r>
              <a:rPr lang="en-US" altLang="en-US" sz="1800" b="1"/>
              <a:t>HR training </a:t>
            </a:r>
            <a:r>
              <a:rPr lang="en-US" altLang="en-US" sz="1800"/>
              <a:t>at all levels (technical, operational, regulatory, research &amp; development, etc.);
Need of </a:t>
            </a:r>
            <a:r>
              <a:rPr lang="en-US" altLang="en-US" sz="1800" b="1"/>
              <a:t>State sustainable commitment and support </a:t>
            </a:r>
            <a:r>
              <a:rPr lang="en-US" altLang="en-US" sz="1800"/>
              <a:t>(political and financial) for the nuclear sector;
The </a:t>
            </a:r>
            <a:r>
              <a:rPr lang="en-US" altLang="en-US" sz="1800" b="1"/>
              <a:t>inclusion of nuclear investment forecast in the planning documents </a:t>
            </a:r>
            <a:r>
              <a:rPr lang="en-US" altLang="en-US" sz="1800"/>
              <a:t>(PDE and PNE) creates an investment-friendly environment for the nuclear sector chain, including SMRs technology;</a:t>
            </a:r>
          </a:p>
          <a:p>
            <a:pPr eaLnBrk="1" hangingPunct="1">
              <a:lnSpc>
                <a:spcPct val="100000"/>
              </a:lnSpc>
              <a:spcBef>
                <a:spcPct val="0"/>
              </a:spcBef>
              <a:spcAft>
                <a:spcPts val="600"/>
              </a:spcAft>
            </a:pPr>
            <a:r>
              <a:rPr lang="en-US" altLang="en-US" sz="1800"/>
              <a:t>The Brazilian engagement and international cooperation (IAEA, IEA, CNSC, NNL, NEA-OECD, SMR Regulator’s Forum) is a key element for SMR success;
Presently is an opportunity for discussing, reviewing and consolidating the the </a:t>
            </a:r>
            <a:r>
              <a:rPr lang="en-US" altLang="en-US" sz="1800" b="1"/>
              <a:t>Brazilian regulatory framework</a:t>
            </a:r>
            <a:r>
              <a:rPr lang="en-US" altLang="en-US" sz="1800"/>
              <a:t>.</a:t>
            </a:r>
          </a:p>
        </p:txBody>
      </p:sp>
      <p:sp>
        <p:nvSpPr>
          <p:cNvPr id="3" name="Espaço Reservado para Rodapé 2">
            <a:extLst>
              <a:ext uri="{FF2B5EF4-FFF2-40B4-BE49-F238E27FC236}">
                <a16:creationId xmlns:a16="http://schemas.microsoft.com/office/drawing/2014/main" id="{FC8B250B-2326-E265-912C-357538F7C3C9}"/>
              </a:ext>
            </a:extLst>
          </p:cNvPr>
          <p:cNvSpPr>
            <a:spLocks noGrp="1"/>
          </p:cNvSpPr>
          <p:nvPr>
            <p:ph type="ftr" sz="quarter" idx="11"/>
          </p:nvPr>
        </p:nvSpPr>
        <p:spPr/>
        <p:txBody>
          <a:bodyPr/>
          <a:lstStyle/>
          <a:p>
            <a:r>
              <a:rPr lang="en-US"/>
              <a:t>INSC 02-2023</a:t>
            </a:r>
          </a:p>
        </p:txBody>
      </p:sp>
      <p:sp>
        <p:nvSpPr>
          <p:cNvPr id="4" name="Espaço Reservado para Número de Slide 3">
            <a:extLst>
              <a:ext uri="{FF2B5EF4-FFF2-40B4-BE49-F238E27FC236}">
                <a16:creationId xmlns:a16="http://schemas.microsoft.com/office/drawing/2014/main" id="{2DE068D2-2195-4A48-60F9-3D5C9BB260EE}"/>
              </a:ext>
            </a:extLst>
          </p:cNvPr>
          <p:cNvSpPr>
            <a:spLocks noGrp="1"/>
          </p:cNvSpPr>
          <p:nvPr>
            <p:ph type="sldNum" sz="quarter" idx="12"/>
          </p:nvPr>
        </p:nvSpPr>
        <p:spPr/>
        <p:txBody>
          <a:bodyPr/>
          <a:lstStyle/>
          <a:p>
            <a:fld id="{C2B3F63C-79FA-4542-BCA9-FE5471B838F1}" type="slidenum">
              <a:rPr lang="en-US" smtClean="0"/>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4C565-2529-28C4-CB97-664E411BAFF2}"/>
              </a:ext>
            </a:extLst>
          </p:cNvPr>
          <p:cNvSpPr>
            <a:spLocks noGrp="1"/>
          </p:cNvSpPr>
          <p:nvPr>
            <p:ph type="title"/>
          </p:nvPr>
        </p:nvSpPr>
        <p:spPr>
          <a:xfrm>
            <a:off x="2700996" y="365126"/>
            <a:ext cx="8652803" cy="1188762"/>
          </a:xfrm>
        </p:spPr>
        <p:txBody>
          <a:bodyPr/>
          <a:lstStyle/>
          <a:p>
            <a:r>
              <a:rPr lang="en-US" b="1" dirty="0"/>
              <a:t>Latin America Society Governance</a:t>
            </a:r>
            <a:endParaRPr lang="en-US" dirty="0"/>
          </a:p>
        </p:txBody>
      </p:sp>
      <p:sp>
        <p:nvSpPr>
          <p:cNvPr id="3" name="Espaço Reservado para Conteúdo 2">
            <a:extLst>
              <a:ext uri="{FF2B5EF4-FFF2-40B4-BE49-F238E27FC236}">
                <a16:creationId xmlns:a16="http://schemas.microsoft.com/office/drawing/2014/main" id="{670D204E-4CCC-2E79-D183-67C4EAE9305C}"/>
              </a:ext>
            </a:extLst>
          </p:cNvPr>
          <p:cNvSpPr>
            <a:spLocks noGrp="1"/>
          </p:cNvSpPr>
          <p:nvPr>
            <p:ph idx="1"/>
          </p:nvPr>
        </p:nvSpPr>
        <p:spPr>
          <a:xfrm>
            <a:off x="838200" y="1460499"/>
            <a:ext cx="10515600" cy="4895851"/>
          </a:xfrm>
        </p:spPr>
        <p:txBody>
          <a:bodyPr>
            <a:normAutofit fontScale="32500" lnSpcReduction="20000"/>
          </a:bodyPr>
          <a:lstStyle/>
          <a:p>
            <a:r>
              <a:rPr lang="en-US" sz="9600" b="0" i="0" dirty="0">
                <a:solidFill>
                  <a:srgbClr val="0B75B9"/>
                </a:solidFill>
                <a:effectLst/>
                <a:latin typeface="Work Sans" panose="020F0502020204030204" pitchFamily="2" charset="0"/>
              </a:rPr>
              <a:t>Executive Committee</a:t>
            </a:r>
          </a:p>
          <a:p>
            <a:pPr lvl="1"/>
            <a:r>
              <a:rPr lang="en-US" sz="9200" b="0" i="0" dirty="0">
                <a:solidFill>
                  <a:srgbClr val="0B75B9"/>
                </a:solidFill>
                <a:effectLst/>
                <a:latin typeface="Work Sans" panose="020F0502020204030204" pitchFamily="2" charset="0"/>
              </a:rPr>
              <a:t>4 Officers: Chair, Vice-Chair, Secretary and Treasurer;</a:t>
            </a:r>
          </a:p>
          <a:p>
            <a:pPr lvl="1"/>
            <a:r>
              <a:rPr lang="en-US" sz="9200" b="0" i="0" dirty="0">
                <a:solidFill>
                  <a:srgbClr val="0B75B9"/>
                </a:solidFill>
                <a:effectLst/>
                <a:latin typeface="Work Sans" panose="020F0502020204030204" pitchFamily="2" charset="0"/>
              </a:rPr>
              <a:t>9 Members elected for 3-year terms;</a:t>
            </a:r>
          </a:p>
          <a:p>
            <a:pPr lvl="1"/>
            <a:r>
              <a:rPr lang="en-US" sz="9200" b="0" i="0" dirty="0">
                <a:solidFill>
                  <a:srgbClr val="0B75B9"/>
                </a:solidFill>
                <a:effectLst/>
                <a:latin typeface="Work Sans" panose="020F0502020204030204" pitchFamily="2" charset="0"/>
              </a:rPr>
              <a:t>1 Member </a:t>
            </a:r>
            <a:r>
              <a:rPr lang="en-US" sz="9200" b="0" i="0" dirty="0" err="1">
                <a:solidFill>
                  <a:srgbClr val="0B75B9"/>
                </a:solidFill>
                <a:effectLst/>
                <a:latin typeface="Work Sans" panose="020F0502020204030204" pitchFamily="2" charset="0"/>
              </a:rPr>
              <a:t>inmediate</a:t>
            </a:r>
            <a:r>
              <a:rPr lang="en-US" sz="9200" b="0" i="0" dirty="0">
                <a:solidFill>
                  <a:srgbClr val="0B75B9"/>
                </a:solidFill>
                <a:effectLst/>
                <a:latin typeface="Work Sans" panose="020F0502020204030204" pitchFamily="2" charset="0"/>
              </a:rPr>
              <a:t>-past Chair</a:t>
            </a:r>
            <a:r>
              <a:rPr lang="en-US" sz="9200" dirty="0">
                <a:solidFill>
                  <a:srgbClr val="0B75B9"/>
                </a:solidFill>
                <a:latin typeface="Work Sans" panose="020F0502020204030204" pitchFamily="2" charset="0"/>
              </a:rPr>
              <a:t>.</a:t>
            </a:r>
          </a:p>
          <a:p>
            <a:pPr marL="457200" lvl="1" indent="0">
              <a:buNone/>
            </a:pPr>
            <a:endParaRPr lang="en-US" sz="9200" b="0" i="0" dirty="0">
              <a:solidFill>
                <a:srgbClr val="0B75B9"/>
              </a:solidFill>
              <a:effectLst/>
              <a:latin typeface="Work Sans" panose="020F0502020204030204" pitchFamily="2" charset="0"/>
            </a:endParaRPr>
          </a:p>
          <a:p>
            <a:pPr lvl="1"/>
            <a:r>
              <a:rPr lang="en-US" sz="9200" b="0" i="0" dirty="0">
                <a:effectLst/>
                <a:latin typeface="Work Sans" panose="020F0502020204030204" pitchFamily="2" charset="0"/>
              </a:rPr>
              <a:t>Each year, elections are held for Officers to hold office during a one-year mandate and for one-third of the Members reaching the end of their 3-year mandate.</a:t>
            </a:r>
          </a:p>
          <a:p>
            <a:pPr lvl="1"/>
            <a:r>
              <a:rPr lang="en-US" sz="9200" b="0" i="0" dirty="0">
                <a:effectLst/>
                <a:latin typeface="Work Sans" panose="020F0502020204030204" pitchFamily="2" charset="0"/>
              </a:rPr>
              <a:t>The Vice-Chair becomes the Chair after ending his one-year term.</a:t>
            </a:r>
          </a:p>
          <a:p>
            <a:pPr lvl="1"/>
            <a:r>
              <a:rPr lang="en-US" sz="9200" dirty="0">
                <a:latin typeface="Work Sans" panose="020F0502020204030204" pitchFamily="2" charset="0"/>
              </a:rPr>
              <a:t>Monthly Meetings (Committees Chairs).</a:t>
            </a:r>
            <a:endParaRPr lang="en-US" sz="9200" b="0" i="0" dirty="0">
              <a:effectLst/>
              <a:latin typeface="Work Sans" panose="020F0502020204030204" pitchFamily="2" charset="0"/>
            </a:endParaRPr>
          </a:p>
          <a:p>
            <a:pPr marL="457200" lvl="1" indent="0">
              <a:buNone/>
            </a:pPr>
            <a:endParaRPr lang="en-US" sz="9200" b="0" i="0" dirty="0">
              <a:effectLst/>
              <a:latin typeface="Work Sans" panose="020F0502020204030204" pitchFamily="2" charset="0"/>
            </a:endParaRPr>
          </a:p>
        </p:txBody>
      </p:sp>
      <p:sp>
        <p:nvSpPr>
          <p:cNvPr id="4" name="Espaço Reservado para Rodapé 3">
            <a:extLst>
              <a:ext uri="{FF2B5EF4-FFF2-40B4-BE49-F238E27FC236}">
                <a16:creationId xmlns:a16="http://schemas.microsoft.com/office/drawing/2014/main" id="{F35118DB-AD5F-C4BA-FEAF-C8E6489F2CB3}"/>
              </a:ext>
            </a:extLst>
          </p:cNvPr>
          <p:cNvSpPr>
            <a:spLocks noGrp="1"/>
          </p:cNvSpPr>
          <p:nvPr>
            <p:ph type="ftr" sz="quarter" idx="11"/>
          </p:nvPr>
        </p:nvSpPr>
        <p:spPr/>
        <p:txBody>
          <a:bodyPr/>
          <a:lstStyle/>
          <a:p>
            <a:r>
              <a:rPr lang="en-US"/>
              <a:t>INSC 02-2023</a:t>
            </a:r>
            <a:endParaRPr lang="en-US" dirty="0"/>
          </a:p>
        </p:txBody>
      </p:sp>
      <p:sp>
        <p:nvSpPr>
          <p:cNvPr id="5" name="Espaço Reservado para Número de Slide 4">
            <a:extLst>
              <a:ext uri="{FF2B5EF4-FFF2-40B4-BE49-F238E27FC236}">
                <a16:creationId xmlns:a16="http://schemas.microsoft.com/office/drawing/2014/main" id="{17641DD0-492A-912B-C32C-751679DBABF8}"/>
              </a:ext>
            </a:extLst>
          </p:cNvPr>
          <p:cNvSpPr>
            <a:spLocks noGrp="1"/>
          </p:cNvSpPr>
          <p:nvPr>
            <p:ph type="sldNum" sz="quarter" idx="12"/>
          </p:nvPr>
        </p:nvSpPr>
        <p:spPr/>
        <p:txBody>
          <a:bodyPr/>
          <a:lstStyle/>
          <a:p>
            <a:fld id="{C2B3F63C-79FA-4542-BCA9-FE5471B838F1}" type="slidenum">
              <a:rPr lang="en-US" smtClean="0"/>
              <a:t>4</a:t>
            </a:fld>
            <a:endParaRPr lang="en-US"/>
          </a:p>
        </p:txBody>
      </p:sp>
      <p:pic>
        <p:nvPicPr>
          <p:cNvPr id="6" name="Imagem 5">
            <a:extLst>
              <a:ext uri="{FF2B5EF4-FFF2-40B4-BE49-F238E27FC236}">
                <a16:creationId xmlns:a16="http://schemas.microsoft.com/office/drawing/2014/main" id="{6ED07209-8213-743B-3328-605FD194FE39}"/>
              </a:ext>
            </a:extLst>
          </p:cNvPr>
          <p:cNvPicPr>
            <a:picLocks noChangeAspect="1"/>
          </p:cNvPicPr>
          <p:nvPr/>
        </p:nvPicPr>
        <p:blipFill>
          <a:blip r:embed="rId2"/>
          <a:stretch>
            <a:fillRect/>
          </a:stretch>
        </p:blipFill>
        <p:spPr>
          <a:xfrm>
            <a:off x="420087" y="185738"/>
            <a:ext cx="1560711" cy="1030313"/>
          </a:xfrm>
          <a:prstGeom prst="rect">
            <a:avLst/>
          </a:prstGeom>
        </p:spPr>
      </p:pic>
      <p:pic>
        <p:nvPicPr>
          <p:cNvPr id="7" name="Imagem 6">
            <a:extLst>
              <a:ext uri="{FF2B5EF4-FFF2-40B4-BE49-F238E27FC236}">
                <a16:creationId xmlns:a16="http://schemas.microsoft.com/office/drawing/2014/main" id="{348E096B-191B-84D9-5D75-6E2AA9934590}"/>
              </a:ext>
            </a:extLst>
          </p:cNvPr>
          <p:cNvPicPr>
            <a:picLocks noChangeAspect="1"/>
          </p:cNvPicPr>
          <p:nvPr/>
        </p:nvPicPr>
        <p:blipFill>
          <a:blip r:embed="rId3"/>
          <a:stretch>
            <a:fillRect/>
          </a:stretch>
        </p:blipFill>
        <p:spPr>
          <a:xfrm>
            <a:off x="10697870" y="61574"/>
            <a:ext cx="1376127" cy="1339913"/>
          </a:xfrm>
          <a:prstGeom prst="rect">
            <a:avLst/>
          </a:prstGeom>
          <a:noFill/>
        </p:spPr>
      </p:pic>
    </p:spTree>
    <p:extLst>
      <p:ext uri="{BB962C8B-B14F-4D97-AF65-F5344CB8AC3E}">
        <p14:creationId xmlns:p14="http://schemas.microsoft.com/office/powerpoint/2010/main" val="1440088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D5AD7E7-2779-A2C8-B62B-64AB75273AD1}"/>
              </a:ext>
            </a:extLst>
          </p:cNvPr>
          <p:cNvSpPr>
            <a:spLocks noGrp="1"/>
          </p:cNvSpPr>
          <p:nvPr>
            <p:ph type="title"/>
          </p:nvPr>
        </p:nvSpPr>
        <p:spPr>
          <a:xfrm>
            <a:off x="2722880" y="0"/>
            <a:ext cx="8630920" cy="1325563"/>
          </a:xfrm>
        </p:spPr>
        <p:txBody>
          <a:bodyPr/>
          <a:lstStyle/>
          <a:p>
            <a:r>
              <a:rPr lang="pt-BR" dirty="0"/>
              <a:t>C</a:t>
            </a:r>
            <a:r>
              <a:rPr lang="en-US" dirty="0" err="1"/>
              <a:t>onclusions</a:t>
            </a:r>
            <a:r>
              <a:rPr lang="en-US" dirty="0"/>
              <a:t> for Nuclear in LATAM</a:t>
            </a:r>
          </a:p>
        </p:txBody>
      </p:sp>
      <p:sp>
        <p:nvSpPr>
          <p:cNvPr id="5" name="Espaço Reservado para Conteúdo 4">
            <a:extLst>
              <a:ext uri="{FF2B5EF4-FFF2-40B4-BE49-F238E27FC236}">
                <a16:creationId xmlns:a16="http://schemas.microsoft.com/office/drawing/2014/main" id="{4D7C3100-E096-2562-2E2E-5D7FA22478D7}"/>
              </a:ext>
            </a:extLst>
          </p:cNvPr>
          <p:cNvSpPr>
            <a:spLocks noGrp="1"/>
          </p:cNvSpPr>
          <p:nvPr>
            <p:ph idx="1"/>
          </p:nvPr>
        </p:nvSpPr>
        <p:spPr>
          <a:xfrm>
            <a:off x="838200" y="1325564"/>
            <a:ext cx="10515600" cy="5287008"/>
          </a:xfrm>
        </p:spPr>
        <p:txBody>
          <a:bodyPr>
            <a:normAutofit fontScale="92500" lnSpcReduction="10000"/>
          </a:bodyPr>
          <a:lstStyle/>
          <a:p>
            <a:r>
              <a:rPr lang="pt-BR" sz="3000" b="1" dirty="0"/>
              <a:t>Argentina, </a:t>
            </a:r>
            <a:r>
              <a:rPr lang="pt-BR" sz="3000" b="1" dirty="0" err="1"/>
              <a:t>Brazil</a:t>
            </a:r>
            <a:r>
              <a:rPr lang="pt-BR" sz="3000" b="1" dirty="0"/>
              <a:t> </a:t>
            </a:r>
            <a:r>
              <a:rPr lang="pt-BR" sz="3000" b="1" dirty="0" err="1"/>
              <a:t>and</a:t>
            </a:r>
            <a:r>
              <a:rPr lang="pt-BR" sz="3000" b="1" dirty="0"/>
              <a:t> Mexico </a:t>
            </a:r>
            <a:r>
              <a:rPr lang="pt-BR" sz="3000" b="1" dirty="0" err="1"/>
              <a:t>will</a:t>
            </a:r>
            <a:r>
              <a:rPr lang="pt-BR" sz="3000" b="1" dirty="0"/>
              <a:t> continue </a:t>
            </a:r>
            <a:r>
              <a:rPr lang="pt-BR" sz="3000" b="1" dirty="0" err="1"/>
              <a:t>to</a:t>
            </a:r>
            <a:r>
              <a:rPr lang="pt-BR" sz="3000" b="1" dirty="0"/>
              <a:t> </a:t>
            </a:r>
            <a:r>
              <a:rPr lang="pt-BR" sz="3000" b="1" dirty="0" err="1"/>
              <a:t>increase</a:t>
            </a:r>
            <a:r>
              <a:rPr lang="pt-BR" sz="3000" b="1" dirty="0"/>
              <a:t> </a:t>
            </a:r>
            <a:r>
              <a:rPr lang="pt-BR" sz="3000" b="1" dirty="0" err="1"/>
              <a:t>the</a:t>
            </a:r>
            <a:r>
              <a:rPr lang="pt-BR" sz="3000" b="1" dirty="0"/>
              <a:t> Nuclear Energy </a:t>
            </a:r>
            <a:r>
              <a:rPr lang="pt-BR" sz="3000" b="1" dirty="0" err="1"/>
              <a:t>option</a:t>
            </a:r>
            <a:r>
              <a:rPr lang="pt-BR" sz="3000" b="1" dirty="0"/>
              <a:t>;</a:t>
            </a:r>
          </a:p>
          <a:p>
            <a:r>
              <a:rPr lang="pt-BR" sz="3000" b="1" dirty="0" err="1"/>
              <a:t>Goals</a:t>
            </a:r>
            <a:r>
              <a:rPr lang="pt-BR" sz="3000" b="1" dirty="0"/>
              <a:t> </a:t>
            </a:r>
            <a:r>
              <a:rPr lang="pt-BR" sz="3000" b="1" dirty="0" err="1"/>
              <a:t>to</a:t>
            </a:r>
            <a:r>
              <a:rPr lang="pt-BR" sz="3000" b="1" dirty="0"/>
              <a:t> </a:t>
            </a:r>
            <a:r>
              <a:rPr lang="pt-BR" sz="3000" b="1" dirty="0" err="1"/>
              <a:t>increase</a:t>
            </a:r>
            <a:r>
              <a:rPr lang="pt-BR" sz="3000" b="1" dirty="0"/>
              <a:t> </a:t>
            </a:r>
            <a:r>
              <a:rPr lang="pt-BR" sz="3000" b="1" dirty="0" err="1"/>
              <a:t>the</a:t>
            </a:r>
            <a:r>
              <a:rPr lang="pt-BR" sz="3000" b="1" dirty="0"/>
              <a:t> Clean Energy </a:t>
            </a:r>
            <a:r>
              <a:rPr lang="pt-BR" sz="3000" b="1" dirty="0" err="1"/>
              <a:t>will</a:t>
            </a:r>
            <a:r>
              <a:rPr lang="pt-BR" sz="3000" b="1" dirty="0"/>
              <a:t> help;</a:t>
            </a:r>
          </a:p>
          <a:p>
            <a:r>
              <a:rPr lang="pt-BR" sz="3000" b="1" dirty="0"/>
              <a:t>The </a:t>
            </a:r>
            <a:r>
              <a:rPr lang="pt-BR" sz="3000" b="1" dirty="0" err="1"/>
              <a:t>renewables</a:t>
            </a:r>
            <a:r>
              <a:rPr lang="pt-BR" sz="3000" b="1" dirty="0"/>
              <a:t>, Solar </a:t>
            </a:r>
            <a:r>
              <a:rPr lang="pt-BR" sz="3000" b="1" dirty="0" err="1"/>
              <a:t>and</a:t>
            </a:r>
            <a:r>
              <a:rPr lang="pt-BR" sz="3000" b="1" dirty="0"/>
              <a:t> Wind, are Strong </a:t>
            </a:r>
            <a:r>
              <a:rPr lang="pt-BR" sz="3000" b="1" dirty="0" err="1"/>
              <a:t>Competitors</a:t>
            </a:r>
            <a:r>
              <a:rPr lang="pt-BR" sz="3000" b="1" dirty="0"/>
              <a:t>;</a:t>
            </a:r>
          </a:p>
          <a:p>
            <a:r>
              <a:rPr lang="pt-BR" sz="3000" b="1" dirty="0"/>
              <a:t>The Matrix Mix </a:t>
            </a:r>
            <a:r>
              <a:rPr lang="pt-BR" sz="3000" b="1" dirty="0" err="1"/>
              <a:t>needs</a:t>
            </a:r>
            <a:r>
              <a:rPr lang="pt-BR" sz="3000" b="1" dirty="0"/>
              <a:t> balance </a:t>
            </a:r>
            <a:r>
              <a:rPr lang="pt-BR" sz="3000" b="1" dirty="0" err="1"/>
              <a:t>with</a:t>
            </a:r>
            <a:r>
              <a:rPr lang="pt-BR" sz="3000" b="1" dirty="0"/>
              <a:t> </a:t>
            </a:r>
            <a:r>
              <a:rPr lang="pt-BR" sz="3000" b="1" dirty="0" err="1"/>
              <a:t>intermitent</a:t>
            </a:r>
            <a:r>
              <a:rPr lang="pt-BR" sz="3000" b="1" dirty="0"/>
              <a:t> </a:t>
            </a:r>
            <a:r>
              <a:rPr lang="pt-BR" sz="3000" b="1" dirty="0" err="1"/>
              <a:t>and</a:t>
            </a:r>
            <a:r>
              <a:rPr lang="pt-BR" sz="3000" b="1" dirty="0"/>
              <a:t> base </a:t>
            </a:r>
            <a:r>
              <a:rPr lang="pt-BR" sz="3000" b="1" dirty="0" err="1"/>
              <a:t>load</a:t>
            </a:r>
            <a:r>
              <a:rPr lang="pt-BR" sz="3000" b="1" dirty="0"/>
              <a:t> </a:t>
            </a:r>
            <a:r>
              <a:rPr lang="pt-BR" sz="3000" b="1" dirty="0" err="1"/>
              <a:t>energy</a:t>
            </a:r>
            <a:r>
              <a:rPr lang="pt-BR" sz="3000" b="1" dirty="0"/>
              <a:t>;</a:t>
            </a:r>
          </a:p>
          <a:p>
            <a:r>
              <a:rPr lang="pt-BR" sz="3000" b="1" dirty="0"/>
              <a:t>SMR </a:t>
            </a:r>
            <a:r>
              <a:rPr lang="pt-BR" sz="3000" b="1" dirty="0" err="1"/>
              <a:t>can</a:t>
            </a:r>
            <a:r>
              <a:rPr lang="pt-BR" sz="3000" b="1" dirty="0"/>
              <a:t> play a </a:t>
            </a:r>
            <a:r>
              <a:rPr lang="pt-BR" sz="3000" b="1" dirty="0" err="1"/>
              <a:t>important</a:t>
            </a:r>
            <a:r>
              <a:rPr lang="pt-BR" sz="3000" b="1" dirty="0"/>
              <a:t> role </a:t>
            </a:r>
            <a:r>
              <a:rPr lang="pt-BR" sz="3000" b="1" dirty="0" err="1"/>
              <a:t>and</a:t>
            </a:r>
            <a:r>
              <a:rPr lang="pt-BR" sz="3000" b="1" dirty="0"/>
              <a:t> </a:t>
            </a:r>
            <a:r>
              <a:rPr lang="pt-BR" sz="3000" b="1" dirty="0" err="1"/>
              <a:t>change</a:t>
            </a:r>
            <a:r>
              <a:rPr lang="pt-BR" sz="3000" b="1" dirty="0"/>
              <a:t> for some countries;</a:t>
            </a:r>
          </a:p>
          <a:p>
            <a:pPr lvl="1"/>
            <a:r>
              <a:rPr lang="pt-BR" sz="3000" b="1" dirty="0" err="1"/>
              <a:t>Create</a:t>
            </a:r>
            <a:r>
              <a:rPr lang="pt-BR" sz="3000" b="1" dirty="0"/>
              <a:t> Nuclear </a:t>
            </a:r>
            <a:r>
              <a:rPr lang="pt-BR" sz="3000" b="1" dirty="0" err="1"/>
              <a:t>Knowledge</a:t>
            </a:r>
            <a:endParaRPr lang="pt-BR" sz="3000" b="1" dirty="0"/>
          </a:p>
          <a:p>
            <a:r>
              <a:rPr lang="pt-BR" sz="3000" b="1" dirty="0"/>
              <a:t>Nuclear Medicine </a:t>
            </a:r>
            <a:r>
              <a:rPr lang="pt-BR" sz="3000" b="1" dirty="0" err="1"/>
              <a:t>and</a:t>
            </a:r>
            <a:r>
              <a:rPr lang="pt-BR" sz="3000" b="1" dirty="0"/>
              <a:t> </a:t>
            </a:r>
            <a:r>
              <a:rPr lang="pt-BR" sz="3000" b="1" dirty="0" err="1"/>
              <a:t>Applications</a:t>
            </a:r>
            <a:r>
              <a:rPr lang="pt-BR" sz="3000" b="1" dirty="0"/>
              <a:t> are </a:t>
            </a:r>
            <a:r>
              <a:rPr lang="pt-BR" sz="3000" b="1" dirty="0" err="1"/>
              <a:t>expected</a:t>
            </a:r>
            <a:r>
              <a:rPr lang="pt-BR" sz="3000" b="1" dirty="0"/>
              <a:t> </a:t>
            </a:r>
            <a:r>
              <a:rPr lang="pt-BR" sz="3000" b="1" dirty="0" err="1"/>
              <a:t>to</a:t>
            </a:r>
            <a:r>
              <a:rPr lang="pt-BR" sz="3000" b="1" dirty="0"/>
              <a:t> </a:t>
            </a:r>
            <a:r>
              <a:rPr lang="pt-BR" sz="3000" b="1" dirty="0" err="1"/>
              <a:t>have</a:t>
            </a:r>
            <a:r>
              <a:rPr lang="pt-BR" sz="3000" b="1" dirty="0"/>
              <a:t> a Strong </a:t>
            </a:r>
            <a:r>
              <a:rPr lang="pt-BR" sz="3000" b="1" dirty="0" err="1"/>
              <a:t>increase</a:t>
            </a:r>
            <a:r>
              <a:rPr lang="pt-BR" sz="3000" b="1" dirty="0"/>
              <a:t>;</a:t>
            </a:r>
          </a:p>
          <a:p>
            <a:r>
              <a:rPr lang="pt-BR" sz="3000" b="1" dirty="0"/>
              <a:t>Nuclear Culture </a:t>
            </a:r>
            <a:r>
              <a:rPr lang="pt-BR" sz="3000" b="1" dirty="0" err="1"/>
              <a:t>and</a:t>
            </a:r>
            <a:r>
              <a:rPr lang="pt-BR" sz="3000" b="1" dirty="0"/>
              <a:t> </a:t>
            </a:r>
            <a:r>
              <a:rPr lang="pt-BR" sz="3000" b="1" dirty="0" err="1"/>
              <a:t>Human</a:t>
            </a:r>
            <a:r>
              <a:rPr lang="pt-BR" sz="3000" b="1" dirty="0"/>
              <a:t> </a:t>
            </a:r>
            <a:r>
              <a:rPr lang="pt-BR" sz="3000" b="1" dirty="0" err="1"/>
              <a:t>Resources</a:t>
            </a:r>
            <a:r>
              <a:rPr lang="pt-BR" sz="3000" b="1" dirty="0"/>
              <a:t> </a:t>
            </a:r>
            <a:r>
              <a:rPr lang="pt-BR" sz="3000" b="1" dirty="0" err="1"/>
              <a:t>should</a:t>
            </a:r>
            <a:r>
              <a:rPr lang="pt-BR" sz="3000" b="1" dirty="0"/>
              <a:t> </a:t>
            </a:r>
            <a:r>
              <a:rPr lang="pt-BR" sz="3000" b="1" dirty="0" err="1"/>
              <a:t>be</a:t>
            </a:r>
            <a:r>
              <a:rPr lang="pt-BR" sz="3000" b="1" dirty="0"/>
              <a:t> </a:t>
            </a:r>
            <a:r>
              <a:rPr lang="pt-BR" sz="3000" b="1" dirty="0" err="1"/>
              <a:t>looked</a:t>
            </a:r>
            <a:r>
              <a:rPr lang="pt-BR" sz="3000" b="1" dirty="0"/>
              <a:t> </a:t>
            </a:r>
            <a:r>
              <a:rPr lang="pt-BR" sz="3000" b="1" dirty="0" err="1"/>
              <a:t>thru</a:t>
            </a:r>
            <a:r>
              <a:rPr lang="pt-BR" sz="3000" b="1" dirty="0"/>
              <a:t> </a:t>
            </a:r>
            <a:r>
              <a:rPr lang="pt-BR" sz="3000" b="1" dirty="0" err="1"/>
              <a:t>different</a:t>
            </a:r>
            <a:r>
              <a:rPr lang="pt-BR" sz="3000" b="1" dirty="0"/>
              <a:t> approaches.</a:t>
            </a:r>
          </a:p>
          <a:p>
            <a:endParaRPr lang="pt-BR" dirty="0"/>
          </a:p>
          <a:p>
            <a:endParaRPr lang="en-US" dirty="0"/>
          </a:p>
        </p:txBody>
      </p:sp>
      <p:grpSp>
        <p:nvGrpSpPr>
          <p:cNvPr id="6" name="Tela 5">
            <a:extLst>
              <a:ext uri="{FF2B5EF4-FFF2-40B4-BE49-F238E27FC236}">
                <a16:creationId xmlns:a16="http://schemas.microsoft.com/office/drawing/2014/main" id="{8341D6BF-D213-823D-0F5E-8C8E254F9B3E}"/>
              </a:ext>
            </a:extLst>
          </p:cNvPr>
          <p:cNvGrpSpPr/>
          <p:nvPr/>
        </p:nvGrpSpPr>
        <p:grpSpPr>
          <a:xfrm>
            <a:off x="3273425" y="2974975"/>
            <a:ext cx="5645150" cy="2381250"/>
            <a:chOff x="0" y="-736600"/>
            <a:chExt cx="5645150" cy="2381250"/>
          </a:xfrm>
        </p:grpSpPr>
        <p:sp>
          <p:nvSpPr>
            <p:cNvPr id="7" name="Retângulo 6">
              <a:extLst>
                <a:ext uri="{FF2B5EF4-FFF2-40B4-BE49-F238E27FC236}">
                  <a16:creationId xmlns:a16="http://schemas.microsoft.com/office/drawing/2014/main" id="{0BBBF4F0-A389-FDD5-9892-B875B89817BA}"/>
                </a:ext>
              </a:extLst>
            </p:cNvPr>
            <p:cNvSpPr/>
            <p:nvPr/>
          </p:nvSpPr>
          <p:spPr>
            <a:xfrm>
              <a:off x="0" y="-736600"/>
              <a:ext cx="5645150" cy="2381250"/>
            </a:xfrm>
            <a:prstGeom prst="rect">
              <a:avLst/>
            </a:prstGeom>
            <a:noFill/>
            <a:ln>
              <a:noFill/>
            </a:ln>
          </p:spPr>
          <p:txBody>
            <a:bodyPr/>
            <a:lstStyle/>
            <a:p>
              <a:endParaRPr lang="en-US"/>
            </a:p>
          </p:txBody>
        </p:sp>
      </p:grpSp>
      <p:pic>
        <p:nvPicPr>
          <p:cNvPr id="8" name="그림 1">
            <a:extLst>
              <a:ext uri="{FF2B5EF4-FFF2-40B4-BE49-F238E27FC236}">
                <a16:creationId xmlns:a16="http://schemas.microsoft.com/office/drawing/2014/main" id="{C9471AD2-7BE9-A779-FEAD-97F53E8FD3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sp>
        <p:nvSpPr>
          <p:cNvPr id="2" name="Espaço Reservado para Rodapé 1">
            <a:extLst>
              <a:ext uri="{FF2B5EF4-FFF2-40B4-BE49-F238E27FC236}">
                <a16:creationId xmlns:a16="http://schemas.microsoft.com/office/drawing/2014/main" id="{014ED3FE-DE71-EA76-76CB-E0321F0E1118}"/>
              </a:ext>
            </a:extLst>
          </p:cNvPr>
          <p:cNvSpPr>
            <a:spLocks noGrp="1"/>
          </p:cNvSpPr>
          <p:nvPr>
            <p:ph type="ftr" sz="quarter" idx="11"/>
          </p:nvPr>
        </p:nvSpPr>
        <p:spPr/>
        <p:txBody>
          <a:bodyPr/>
          <a:lstStyle/>
          <a:p>
            <a:r>
              <a:rPr lang="en-US"/>
              <a:t>INSC 02-2023</a:t>
            </a:r>
            <a:endParaRPr lang="en-US" dirty="0"/>
          </a:p>
        </p:txBody>
      </p:sp>
      <p:sp>
        <p:nvSpPr>
          <p:cNvPr id="3" name="Espaço Reservado para Número de Slide 2">
            <a:extLst>
              <a:ext uri="{FF2B5EF4-FFF2-40B4-BE49-F238E27FC236}">
                <a16:creationId xmlns:a16="http://schemas.microsoft.com/office/drawing/2014/main" id="{52A65C6C-1E80-3336-5FFD-53955F098E94}"/>
              </a:ext>
            </a:extLst>
          </p:cNvPr>
          <p:cNvSpPr>
            <a:spLocks noGrp="1"/>
          </p:cNvSpPr>
          <p:nvPr>
            <p:ph type="sldNum" sz="quarter" idx="12"/>
          </p:nvPr>
        </p:nvSpPr>
        <p:spPr/>
        <p:txBody>
          <a:bodyPr/>
          <a:lstStyle/>
          <a:p>
            <a:fld id="{C2B3F63C-79FA-4542-BCA9-FE5471B838F1}" type="slidenum">
              <a:rPr lang="en-US" smtClean="0"/>
              <a:t>40</a:t>
            </a:fld>
            <a:endParaRPr lang="en-US"/>
          </a:p>
        </p:txBody>
      </p:sp>
    </p:spTree>
    <p:extLst>
      <p:ext uri="{BB962C8B-B14F-4D97-AF65-F5344CB8AC3E}">
        <p14:creationId xmlns:p14="http://schemas.microsoft.com/office/powerpoint/2010/main" val="1762221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D5AD7E7-2779-A2C8-B62B-64AB75273AD1}"/>
              </a:ext>
            </a:extLst>
          </p:cNvPr>
          <p:cNvSpPr>
            <a:spLocks noGrp="1"/>
          </p:cNvSpPr>
          <p:nvPr>
            <p:ph type="title"/>
          </p:nvPr>
        </p:nvSpPr>
        <p:spPr>
          <a:xfrm>
            <a:off x="2722880" y="365125"/>
            <a:ext cx="8630920" cy="1325563"/>
          </a:xfrm>
        </p:spPr>
        <p:txBody>
          <a:bodyPr/>
          <a:lstStyle/>
          <a:p>
            <a:r>
              <a:rPr lang="en-US" b="1" dirty="0"/>
              <a:t>Nuclear Societies in Latin America</a:t>
            </a:r>
          </a:p>
        </p:txBody>
      </p:sp>
      <p:sp>
        <p:nvSpPr>
          <p:cNvPr id="5" name="Espaço Reservado para Conteúdo 4">
            <a:extLst>
              <a:ext uri="{FF2B5EF4-FFF2-40B4-BE49-F238E27FC236}">
                <a16:creationId xmlns:a16="http://schemas.microsoft.com/office/drawing/2014/main" id="{4D7C3100-E096-2562-2E2E-5D7FA22478D7}"/>
              </a:ext>
            </a:extLst>
          </p:cNvPr>
          <p:cNvSpPr>
            <a:spLocks noGrp="1"/>
          </p:cNvSpPr>
          <p:nvPr>
            <p:ph idx="1"/>
          </p:nvPr>
        </p:nvSpPr>
        <p:spPr/>
        <p:txBody>
          <a:bodyPr>
            <a:normAutofit/>
          </a:bodyPr>
          <a:lstStyle/>
          <a:p>
            <a:pPr marL="0" indent="0">
              <a:buNone/>
            </a:pPr>
            <a:endParaRPr lang="en-US" sz="4000" b="1" dirty="0"/>
          </a:p>
          <a:p>
            <a:pPr lvl="1"/>
            <a:r>
              <a:rPr lang="en-US" sz="3600" b="1" dirty="0"/>
              <a:t>Brazil – ABEN / ABDAN</a:t>
            </a:r>
          </a:p>
          <a:p>
            <a:pPr lvl="1"/>
            <a:r>
              <a:rPr lang="en-US" sz="3600" b="1" dirty="0"/>
              <a:t>Argentina - AATN</a:t>
            </a:r>
          </a:p>
          <a:p>
            <a:pPr lvl="1"/>
            <a:r>
              <a:rPr lang="en-US" sz="3600" b="1" dirty="0"/>
              <a:t>M</a:t>
            </a:r>
            <a:r>
              <a:rPr lang="pt-BR" sz="3600" b="1" dirty="0" err="1"/>
              <a:t>exico</a:t>
            </a:r>
            <a:r>
              <a:rPr lang="pt-BR" sz="3600" b="1" dirty="0"/>
              <a:t> - SNM</a:t>
            </a:r>
          </a:p>
          <a:p>
            <a:pPr lvl="1"/>
            <a:r>
              <a:rPr lang="pt-BR" sz="3600" b="1" dirty="0"/>
              <a:t>Chile - CHNS</a:t>
            </a:r>
          </a:p>
          <a:p>
            <a:pPr lvl="1"/>
            <a:r>
              <a:rPr lang="pt-BR" sz="3600" b="1" dirty="0"/>
              <a:t>Other Countries – Peru, Cuba, </a:t>
            </a:r>
            <a:r>
              <a:rPr lang="pt-BR" sz="3600" b="1" dirty="0" err="1"/>
              <a:t>Colombia</a:t>
            </a:r>
            <a:endParaRPr lang="pt-BR" sz="3600" b="1" dirty="0"/>
          </a:p>
          <a:p>
            <a:pPr lvl="1"/>
            <a:r>
              <a:rPr lang="pt-BR" sz="3600" b="1" dirty="0" err="1"/>
              <a:t>Latin</a:t>
            </a:r>
            <a:r>
              <a:rPr lang="pt-BR" sz="3600" b="1" dirty="0"/>
              <a:t> </a:t>
            </a:r>
            <a:r>
              <a:rPr lang="pt-BR" sz="3600" b="1" dirty="0" err="1"/>
              <a:t>America</a:t>
            </a:r>
            <a:r>
              <a:rPr lang="pt-BR" sz="3600" b="1" dirty="0"/>
              <a:t> – LAS/ANS – WIN - IYNC</a:t>
            </a:r>
          </a:p>
          <a:p>
            <a:pPr marL="457200" lvl="1" indent="0">
              <a:buNone/>
            </a:pPr>
            <a:endParaRPr lang="en-US" sz="1400" b="1" dirty="0"/>
          </a:p>
        </p:txBody>
      </p:sp>
      <p:grpSp>
        <p:nvGrpSpPr>
          <p:cNvPr id="6" name="Tela 5">
            <a:extLst>
              <a:ext uri="{FF2B5EF4-FFF2-40B4-BE49-F238E27FC236}">
                <a16:creationId xmlns:a16="http://schemas.microsoft.com/office/drawing/2014/main" id="{8341D6BF-D213-823D-0F5E-8C8E254F9B3E}"/>
              </a:ext>
            </a:extLst>
          </p:cNvPr>
          <p:cNvGrpSpPr/>
          <p:nvPr/>
        </p:nvGrpSpPr>
        <p:grpSpPr>
          <a:xfrm>
            <a:off x="3273425" y="2974975"/>
            <a:ext cx="5645150" cy="2381250"/>
            <a:chOff x="0" y="-736600"/>
            <a:chExt cx="5645150" cy="2381250"/>
          </a:xfrm>
        </p:grpSpPr>
        <p:sp>
          <p:nvSpPr>
            <p:cNvPr id="7" name="Retângulo 6">
              <a:extLst>
                <a:ext uri="{FF2B5EF4-FFF2-40B4-BE49-F238E27FC236}">
                  <a16:creationId xmlns:a16="http://schemas.microsoft.com/office/drawing/2014/main" id="{0BBBF4F0-A389-FDD5-9892-B875B89817BA}"/>
                </a:ext>
              </a:extLst>
            </p:cNvPr>
            <p:cNvSpPr/>
            <p:nvPr/>
          </p:nvSpPr>
          <p:spPr>
            <a:xfrm>
              <a:off x="0" y="-736600"/>
              <a:ext cx="5645150" cy="2381250"/>
            </a:xfrm>
            <a:prstGeom prst="rect">
              <a:avLst/>
            </a:prstGeom>
            <a:noFill/>
            <a:ln>
              <a:noFill/>
            </a:ln>
          </p:spPr>
          <p:txBody>
            <a:bodyPr/>
            <a:lstStyle/>
            <a:p>
              <a:endParaRPr lang="en-US"/>
            </a:p>
          </p:txBody>
        </p:sp>
      </p:grpSp>
      <p:pic>
        <p:nvPicPr>
          <p:cNvPr id="8" name="그림 1">
            <a:extLst>
              <a:ext uri="{FF2B5EF4-FFF2-40B4-BE49-F238E27FC236}">
                <a16:creationId xmlns:a16="http://schemas.microsoft.com/office/drawing/2014/main" id="{C9471AD2-7BE9-A779-FEAD-97F53E8FD3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sp>
        <p:nvSpPr>
          <p:cNvPr id="9" name="Espaço Reservado para Rodapé 8">
            <a:extLst>
              <a:ext uri="{FF2B5EF4-FFF2-40B4-BE49-F238E27FC236}">
                <a16:creationId xmlns:a16="http://schemas.microsoft.com/office/drawing/2014/main" id="{5C5C271E-EC79-BC37-6FB2-7612FB649030}"/>
              </a:ext>
            </a:extLst>
          </p:cNvPr>
          <p:cNvSpPr>
            <a:spLocks noGrp="1"/>
          </p:cNvSpPr>
          <p:nvPr>
            <p:ph type="ftr" sz="quarter" idx="11"/>
          </p:nvPr>
        </p:nvSpPr>
        <p:spPr>
          <a:xfrm>
            <a:off x="4038600" y="6356350"/>
            <a:ext cx="4114800" cy="365125"/>
          </a:xfrm>
        </p:spPr>
        <p:txBody>
          <a:bodyPr/>
          <a:lstStyle/>
          <a:p>
            <a:r>
              <a:rPr lang="en-US">
                <a:latin typeface="Calibri" panose="020F0502020204030204" pitchFamily="34" charset="0"/>
              </a:rPr>
              <a:t>INSC 02-2023</a:t>
            </a:r>
            <a:endParaRPr lang="en-US" dirty="0">
              <a:latin typeface="Calibri" panose="020F0502020204030204" pitchFamily="34" charset="0"/>
            </a:endParaRPr>
          </a:p>
        </p:txBody>
      </p:sp>
      <p:sp>
        <p:nvSpPr>
          <p:cNvPr id="10" name="Espaço Reservado para Número de Slide 9">
            <a:extLst>
              <a:ext uri="{FF2B5EF4-FFF2-40B4-BE49-F238E27FC236}">
                <a16:creationId xmlns:a16="http://schemas.microsoft.com/office/drawing/2014/main" id="{9434F7E4-2AC1-8804-0AB6-376978AE58CF}"/>
              </a:ext>
            </a:extLst>
          </p:cNvPr>
          <p:cNvSpPr>
            <a:spLocks noGrp="1"/>
          </p:cNvSpPr>
          <p:nvPr>
            <p:ph type="sldNum" sz="quarter" idx="12"/>
          </p:nvPr>
        </p:nvSpPr>
        <p:spPr>
          <a:xfrm>
            <a:off x="8610600" y="6356350"/>
            <a:ext cx="2743200" cy="365125"/>
          </a:xfrm>
        </p:spPr>
        <p:txBody>
          <a:bodyPr/>
          <a:lstStyle/>
          <a:p>
            <a:fld id="{C2B3F63C-79FA-4542-BCA9-FE5471B838F1}" type="slidenum">
              <a:rPr lang="en-US" smtClean="0"/>
              <a:t>41</a:t>
            </a:fld>
            <a:endParaRPr lang="en-US"/>
          </a:p>
        </p:txBody>
      </p:sp>
    </p:spTree>
    <p:extLst>
      <p:ext uri="{BB962C8B-B14F-4D97-AF65-F5344CB8AC3E}">
        <p14:creationId xmlns:p14="http://schemas.microsoft.com/office/powerpoint/2010/main" val="2991533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D5AD7E7-2779-A2C8-B62B-64AB75273AD1}"/>
              </a:ext>
            </a:extLst>
          </p:cNvPr>
          <p:cNvSpPr>
            <a:spLocks noGrp="1"/>
          </p:cNvSpPr>
          <p:nvPr>
            <p:ph type="title"/>
          </p:nvPr>
        </p:nvSpPr>
        <p:spPr>
          <a:xfrm>
            <a:off x="2722880" y="365125"/>
            <a:ext cx="8630920" cy="1325563"/>
          </a:xfrm>
        </p:spPr>
        <p:txBody>
          <a:bodyPr/>
          <a:lstStyle/>
          <a:p>
            <a:endParaRPr lang="en-US" dirty="0"/>
          </a:p>
        </p:txBody>
      </p:sp>
      <p:sp>
        <p:nvSpPr>
          <p:cNvPr id="5" name="Espaço Reservado para Conteúdo 4">
            <a:extLst>
              <a:ext uri="{FF2B5EF4-FFF2-40B4-BE49-F238E27FC236}">
                <a16:creationId xmlns:a16="http://schemas.microsoft.com/office/drawing/2014/main" id="{4D7C3100-E096-2562-2E2E-5D7FA22478D7}"/>
              </a:ext>
            </a:extLst>
          </p:cNvPr>
          <p:cNvSpPr>
            <a:spLocks noGrp="1"/>
          </p:cNvSpPr>
          <p:nvPr>
            <p:ph idx="1"/>
          </p:nvPr>
        </p:nvSpPr>
        <p:spPr/>
        <p:txBody>
          <a:bodyPr>
            <a:normAutofit fontScale="92500" lnSpcReduction="20000"/>
          </a:bodyPr>
          <a:lstStyle/>
          <a:p>
            <a:pPr marL="0" indent="0">
              <a:buNone/>
            </a:pPr>
            <a:endParaRPr lang="pt-BR" dirty="0"/>
          </a:p>
          <a:p>
            <a:pPr marL="0" indent="0">
              <a:buNone/>
            </a:pPr>
            <a:endParaRPr lang="pt-BR" dirty="0"/>
          </a:p>
          <a:p>
            <a:pPr marL="0" indent="0" algn="ctr">
              <a:buNone/>
            </a:pPr>
            <a:r>
              <a:rPr lang="pt-BR" dirty="0"/>
              <a:t> </a:t>
            </a:r>
            <a:r>
              <a:rPr lang="pt-BR" sz="6000" dirty="0" err="1"/>
              <a:t>Thank</a:t>
            </a:r>
            <a:r>
              <a:rPr lang="pt-BR" sz="6000" dirty="0"/>
              <a:t> </a:t>
            </a:r>
            <a:r>
              <a:rPr lang="pt-BR" sz="6000" dirty="0" err="1"/>
              <a:t>you</a:t>
            </a:r>
            <a:endParaRPr lang="pt-BR" sz="6000" dirty="0"/>
          </a:p>
          <a:p>
            <a:pPr marL="0" indent="0" algn="ctr">
              <a:buNone/>
            </a:pPr>
            <a:endParaRPr lang="en-US" sz="6000" dirty="0"/>
          </a:p>
          <a:p>
            <a:pPr marL="0" indent="0" algn="ctr">
              <a:buNone/>
            </a:pPr>
            <a:r>
              <a:rPr lang="en-US" sz="3800" dirty="0"/>
              <a:t>Orpet Peixoto</a:t>
            </a:r>
          </a:p>
          <a:p>
            <a:pPr marL="0" indent="0" algn="ctr">
              <a:buNone/>
            </a:pPr>
            <a:r>
              <a:rPr lang="en-US" sz="3800" dirty="0"/>
              <a:t>Vice-Chair INSC</a:t>
            </a:r>
          </a:p>
          <a:p>
            <a:pPr marL="0" indent="0">
              <a:buNone/>
            </a:pPr>
            <a:r>
              <a:rPr lang="en-US" sz="6000" dirty="0"/>
              <a:t>			</a:t>
            </a:r>
            <a:r>
              <a:rPr lang="en-US" sz="6000" dirty="0">
                <a:hlinkClick r:id="rId2"/>
              </a:rPr>
              <a:t>orpet@uol.com.br</a:t>
            </a:r>
            <a:endParaRPr lang="en-US" sz="6000" dirty="0"/>
          </a:p>
          <a:p>
            <a:pPr marL="0" indent="0">
              <a:buNone/>
            </a:pPr>
            <a:endParaRPr lang="en-US" sz="6000" dirty="0"/>
          </a:p>
        </p:txBody>
      </p:sp>
      <p:grpSp>
        <p:nvGrpSpPr>
          <p:cNvPr id="6" name="Tela 5">
            <a:extLst>
              <a:ext uri="{FF2B5EF4-FFF2-40B4-BE49-F238E27FC236}">
                <a16:creationId xmlns:a16="http://schemas.microsoft.com/office/drawing/2014/main" id="{8341D6BF-D213-823D-0F5E-8C8E254F9B3E}"/>
              </a:ext>
            </a:extLst>
          </p:cNvPr>
          <p:cNvGrpSpPr/>
          <p:nvPr/>
        </p:nvGrpSpPr>
        <p:grpSpPr>
          <a:xfrm>
            <a:off x="3273425" y="2974975"/>
            <a:ext cx="5645150" cy="2381250"/>
            <a:chOff x="0" y="-736600"/>
            <a:chExt cx="5645150" cy="2381250"/>
          </a:xfrm>
        </p:grpSpPr>
        <p:sp>
          <p:nvSpPr>
            <p:cNvPr id="7" name="Retângulo 6">
              <a:extLst>
                <a:ext uri="{FF2B5EF4-FFF2-40B4-BE49-F238E27FC236}">
                  <a16:creationId xmlns:a16="http://schemas.microsoft.com/office/drawing/2014/main" id="{0BBBF4F0-A389-FDD5-9892-B875B89817BA}"/>
                </a:ext>
              </a:extLst>
            </p:cNvPr>
            <p:cNvSpPr/>
            <p:nvPr/>
          </p:nvSpPr>
          <p:spPr>
            <a:xfrm>
              <a:off x="0" y="-736600"/>
              <a:ext cx="5645150" cy="2381250"/>
            </a:xfrm>
            <a:prstGeom prst="rect">
              <a:avLst/>
            </a:prstGeom>
            <a:noFill/>
            <a:ln>
              <a:noFill/>
            </a:ln>
          </p:spPr>
          <p:txBody>
            <a:bodyPr/>
            <a:lstStyle/>
            <a:p>
              <a:endParaRPr lang="en-US"/>
            </a:p>
          </p:txBody>
        </p:sp>
      </p:grpSp>
      <p:pic>
        <p:nvPicPr>
          <p:cNvPr id="8" name="그림 1">
            <a:extLst>
              <a:ext uri="{FF2B5EF4-FFF2-40B4-BE49-F238E27FC236}">
                <a16:creationId xmlns:a16="http://schemas.microsoft.com/office/drawing/2014/main" id="{C9471AD2-7BE9-A779-FEAD-97F53E8FD37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8546" y="365125"/>
            <a:ext cx="1562100" cy="1028700"/>
          </a:xfrm>
          <a:prstGeom prst="rect">
            <a:avLst/>
          </a:prstGeom>
          <a:noFill/>
          <a:ln>
            <a:noFill/>
          </a:ln>
        </p:spPr>
      </p:pic>
      <p:sp>
        <p:nvSpPr>
          <p:cNvPr id="2" name="Espaço Reservado para Rodapé 1">
            <a:extLst>
              <a:ext uri="{FF2B5EF4-FFF2-40B4-BE49-F238E27FC236}">
                <a16:creationId xmlns:a16="http://schemas.microsoft.com/office/drawing/2014/main" id="{8EACEBAF-CFB3-40A3-B150-D8D7CC6C1C53}"/>
              </a:ext>
            </a:extLst>
          </p:cNvPr>
          <p:cNvSpPr>
            <a:spLocks noGrp="1"/>
          </p:cNvSpPr>
          <p:nvPr>
            <p:ph type="ftr" sz="quarter" idx="11"/>
          </p:nvPr>
        </p:nvSpPr>
        <p:spPr/>
        <p:txBody>
          <a:bodyPr/>
          <a:lstStyle/>
          <a:p>
            <a:r>
              <a:rPr lang="en-US"/>
              <a:t>INSC 02-2023</a:t>
            </a:r>
            <a:endParaRPr lang="en-US" dirty="0"/>
          </a:p>
        </p:txBody>
      </p:sp>
      <p:sp>
        <p:nvSpPr>
          <p:cNvPr id="3" name="Espaço Reservado para Número de Slide 2">
            <a:extLst>
              <a:ext uri="{FF2B5EF4-FFF2-40B4-BE49-F238E27FC236}">
                <a16:creationId xmlns:a16="http://schemas.microsoft.com/office/drawing/2014/main" id="{5A79D5FC-359E-2D5D-8AD7-E3E5E011509F}"/>
              </a:ext>
            </a:extLst>
          </p:cNvPr>
          <p:cNvSpPr>
            <a:spLocks noGrp="1"/>
          </p:cNvSpPr>
          <p:nvPr>
            <p:ph type="sldNum" sz="quarter" idx="12"/>
          </p:nvPr>
        </p:nvSpPr>
        <p:spPr/>
        <p:txBody>
          <a:bodyPr/>
          <a:lstStyle/>
          <a:p>
            <a:fld id="{C2B3F63C-79FA-4542-BCA9-FE5471B838F1}" type="slidenum">
              <a:rPr lang="en-US" smtClean="0"/>
              <a:t>42</a:t>
            </a:fld>
            <a:endParaRPr lang="en-US"/>
          </a:p>
        </p:txBody>
      </p:sp>
    </p:spTree>
    <p:extLst>
      <p:ext uri="{BB962C8B-B14F-4D97-AF65-F5344CB8AC3E}">
        <p14:creationId xmlns:p14="http://schemas.microsoft.com/office/powerpoint/2010/main" val="3538892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65E49-FD21-31B3-48D0-F5FD32FAD77B}"/>
              </a:ext>
            </a:extLst>
          </p:cNvPr>
          <p:cNvSpPr>
            <a:spLocks noGrp="1"/>
          </p:cNvSpPr>
          <p:nvPr>
            <p:ph type="title"/>
          </p:nvPr>
        </p:nvSpPr>
        <p:spPr/>
        <p:txBody>
          <a:bodyPr/>
          <a:lstStyle/>
          <a:p>
            <a:r>
              <a:rPr lang="en-US" dirty="0"/>
              <a:t>Acknowledgements</a:t>
            </a:r>
          </a:p>
        </p:txBody>
      </p:sp>
      <p:sp>
        <p:nvSpPr>
          <p:cNvPr id="5" name="Espaço Reservado para Conteúdo 4">
            <a:extLst>
              <a:ext uri="{FF2B5EF4-FFF2-40B4-BE49-F238E27FC236}">
                <a16:creationId xmlns:a16="http://schemas.microsoft.com/office/drawing/2014/main" id="{479295DE-3D50-E9FC-688F-5D34710F2674}"/>
              </a:ext>
            </a:extLst>
          </p:cNvPr>
          <p:cNvSpPr>
            <a:spLocks noGrp="1"/>
          </p:cNvSpPr>
          <p:nvPr>
            <p:ph idx="1"/>
          </p:nvPr>
        </p:nvSpPr>
        <p:spPr/>
        <p:txBody>
          <a:bodyPr/>
          <a:lstStyle/>
          <a:p>
            <a:r>
              <a:rPr lang="en-US" dirty="0"/>
              <a:t>To  Brazil </a:t>
            </a:r>
            <a:r>
              <a:rPr lang="en-US" dirty="0" err="1"/>
              <a:t>ENBPar</a:t>
            </a:r>
            <a:r>
              <a:rPr lang="en-US" dirty="0"/>
              <a:t>  for the slides and pictures from Brazil</a:t>
            </a:r>
          </a:p>
          <a:p>
            <a:r>
              <a:rPr lang="en-US" dirty="0"/>
              <a:t>To Argentina CNEA for the slides and pictures from Argentina</a:t>
            </a:r>
          </a:p>
          <a:p>
            <a:r>
              <a:rPr lang="en-US" dirty="0"/>
              <a:t>To Mexico </a:t>
            </a:r>
            <a:r>
              <a:rPr lang="en-US" sz="2800" dirty="0"/>
              <a:t>CNSNS </a:t>
            </a:r>
            <a:r>
              <a:rPr lang="en-US" dirty="0"/>
              <a:t>for the slides and pictures from Argentina</a:t>
            </a:r>
          </a:p>
          <a:p>
            <a:r>
              <a:rPr lang="en-US" dirty="0"/>
              <a:t>To Chile CCHEN for the slides and pictures from Chile</a:t>
            </a:r>
          </a:p>
        </p:txBody>
      </p:sp>
      <p:sp>
        <p:nvSpPr>
          <p:cNvPr id="3" name="Espaço Reservado para Rodapé 2">
            <a:extLst>
              <a:ext uri="{FF2B5EF4-FFF2-40B4-BE49-F238E27FC236}">
                <a16:creationId xmlns:a16="http://schemas.microsoft.com/office/drawing/2014/main" id="{C867899C-4123-D002-FC50-BC3173A7A420}"/>
              </a:ext>
            </a:extLst>
          </p:cNvPr>
          <p:cNvSpPr>
            <a:spLocks noGrp="1"/>
          </p:cNvSpPr>
          <p:nvPr>
            <p:ph type="ftr" sz="quarter" idx="11"/>
          </p:nvPr>
        </p:nvSpPr>
        <p:spPr/>
        <p:txBody>
          <a:bodyPr/>
          <a:lstStyle/>
          <a:p>
            <a:r>
              <a:rPr lang="en-US"/>
              <a:t>INSC 02-2023</a:t>
            </a:r>
          </a:p>
        </p:txBody>
      </p:sp>
      <p:sp>
        <p:nvSpPr>
          <p:cNvPr id="4" name="Espaço Reservado para Número de Slide 3">
            <a:extLst>
              <a:ext uri="{FF2B5EF4-FFF2-40B4-BE49-F238E27FC236}">
                <a16:creationId xmlns:a16="http://schemas.microsoft.com/office/drawing/2014/main" id="{17B56983-4CE9-F48E-4831-21EB3F689435}"/>
              </a:ext>
            </a:extLst>
          </p:cNvPr>
          <p:cNvSpPr>
            <a:spLocks noGrp="1"/>
          </p:cNvSpPr>
          <p:nvPr>
            <p:ph type="sldNum" sz="quarter" idx="12"/>
          </p:nvPr>
        </p:nvSpPr>
        <p:spPr/>
        <p:txBody>
          <a:bodyPr/>
          <a:lstStyle/>
          <a:p>
            <a:fld id="{C2B3F63C-79FA-4542-BCA9-FE5471B838F1}" type="slidenum">
              <a:rPr lang="en-US" smtClean="0"/>
              <a:t>43</a:t>
            </a:fld>
            <a:endParaRPr lang="en-US"/>
          </a:p>
        </p:txBody>
      </p:sp>
    </p:spTree>
    <p:extLst>
      <p:ext uri="{BB962C8B-B14F-4D97-AF65-F5344CB8AC3E}">
        <p14:creationId xmlns:p14="http://schemas.microsoft.com/office/powerpoint/2010/main" val="3908114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4C565-2529-28C4-CB97-664E411BAFF2}"/>
              </a:ext>
            </a:extLst>
          </p:cNvPr>
          <p:cNvSpPr>
            <a:spLocks noGrp="1"/>
          </p:cNvSpPr>
          <p:nvPr>
            <p:ph type="title"/>
          </p:nvPr>
        </p:nvSpPr>
        <p:spPr>
          <a:xfrm>
            <a:off x="2700996" y="365125"/>
            <a:ext cx="8652803" cy="1030313"/>
          </a:xfrm>
        </p:spPr>
        <p:txBody>
          <a:bodyPr/>
          <a:lstStyle/>
          <a:p>
            <a:r>
              <a:rPr lang="en-US" b="1" dirty="0"/>
              <a:t>Latin America Society Governance</a:t>
            </a:r>
            <a:endParaRPr lang="en-US" dirty="0"/>
          </a:p>
        </p:txBody>
      </p:sp>
      <p:sp>
        <p:nvSpPr>
          <p:cNvPr id="3" name="Espaço Reservado para Conteúdo 2">
            <a:extLst>
              <a:ext uri="{FF2B5EF4-FFF2-40B4-BE49-F238E27FC236}">
                <a16:creationId xmlns:a16="http://schemas.microsoft.com/office/drawing/2014/main" id="{670D204E-4CCC-2E79-D183-67C4EAE9305C}"/>
              </a:ext>
            </a:extLst>
          </p:cNvPr>
          <p:cNvSpPr>
            <a:spLocks noGrp="1"/>
          </p:cNvSpPr>
          <p:nvPr>
            <p:ph idx="1"/>
          </p:nvPr>
        </p:nvSpPr>
        <p:spPr>
          <a:xfrm>
            <a:off x="838199" y="1460500"/>
            <a:ext cx="10515600" cy="4895850"/>
          </a:xfrm>
        </p:spPr>
        <p:txBody>
          <a:bodyPr>
            <a:normAutofit fontScale="25000" lnSpcReduction="20000"/>
          </a:bodyPr>
          <a:lstStyle/>
          <a:p>
            <a:r>
              <a:rPr lang="en-US" sz="11200" i="0" dirty="0">
                <a:effectLst/>
                <a:latin typeface="Work Sans" panose="020F0502020204030204" pitchFamily="2" charset="0"/>
              </a:rPr>
              <a:t>Committee Chairs - Several Standing and Technical Committees are appointed by the Executive Committee to perform specific functions foreseen in the Bylaws or required by the LAS/ANS annual program</a:t>
            </a:r>
            <a:r>
              <a:rPr lang="en-US" sz="8000" i="0" dirty="0">
                <a:effectLst/>
                <a:latin typeface="Work Sans" panose="020F0502020204030204" pitchFamily="2" charset="0"/>
              </a:rPr>
              <a:t>.</a:t>
            </a:r>
          </a:p>
          <a:p>
            <a:pPr lvl="1"/>
            <a:r>
              <a:rPr lang="en-US" sz="9200" b="0" i="0" dirty="0">
                <a:solidFill>
                  <a:srgbClr val="0B75B9"/>
                </a:solidFill>
                <a:effectLst/>
                <a:latin typeface="Work Sans" panose="020F0502020204030204" pitchFamily="2" charset="0"/>
              </a:rPr>
              <a:t>AUDITING COMMITTEE</a:t>
            </a:r>
          </a:p>
          <a:p>
            <a:pPr lvl="1"/>
            <a:r>
              <a:rPr lang="en-US" sz="9200" b="0" i="0" dirty="0">
                <a:solidFill>
                  <a:srgbClr val="0B75B9"/>
                </a:solidFill>
                <a:effectLst/>
                <a:latin typeface="Work Sans" panose="020F0502020204030204" pitchFamily="2" charset="0"/>
              </a:rPr>
              <a:t>DEVELOPMENT COMMITTEE</a:t>
            </a:r>
          </a:p>
          <a:p>
            <a:pPr lvl="1"/>
            <a:r>
              <a:rPr lang="en-US" sz="9200" b="0" i="0" dirty="0">
                <a:solidFill>
                  <a:srgbClr val="0B75B9"/>
                </a:solidFill>
                <a:effectLst/>
                <a:latin typeface="Work Sans" panose="020F0502020204030204" pitchFamily="2" charset="0"/>
              </a:rPr>
              <a:t>EDUCATION AND PROGRAMS COMMITTEE</a:t>
            </a:r>
          </a:p>
          <a:p>
            <a:pPr lvl="1"/>
            <a:r>
              <a:rPr lang="en-US" sz="9200" b="0" i="0" dirty="0">
                <a:solidFill>
                  <a:srgbClr val="0B75B9"/>
                </a:solidFill>
                <a:effectLst/>
                <a:latin typeface="Work Sans" panose="020F0502020204030204" pitchFamily="2" charset="0"/>
              </a:rPr>
              <a:t>ELECTION INSPECTION COMMITTEE</a:t>
            </a:r>
          </a:p>
          <a:p>
            <a:pPr lvl="1"/>
            <a:r>
              <a:rPr lang="en-US" sz="9200" b="0" i="0" dirty="0">
                <a:solidFill>
                  <a:srgbClr val="0B75B9"/>
                </a:solidFill>
                <a:effectLst/>
                <a:latin typeface="Work Sans" panose="020F0502020204030204" pitchFamily="2" charset="0"/>
              </a:rPr>
              <a:t>FINANCE COMMITTEE</a:t>
            </a:r>
          </a:p>
          <a:p>
            <a:pPr lvl="1"/>
            <a:r>
              <a:rPr lang="en-US" sz="9200" b="0" i="0" dirty="0">
                <a:solidFill>
                  <a:srgbClr val="0B75B9"/>
                </a:solidFill>
                <a:effectLst/>
                <a:latin typeface="Work Sans" panose="020F0502020204030204" pitchFamily="2" charset="0"/>
              </a:rPr>
              <a:t>HOMEPAGE AND PUBLICATIONS COMMITTEE</a:t>
            </a:r>
          </a:p>
          <a:p>
            <a:pPr lvl="1"/>
            <a:r>
              <a:rPr lang="en-US" sz="9200" b="0" i="0" dirty="0">
                <a:solidFill>
                  <a:srgbClr val="0B75B9"/>
                </a:solidFill>
                <a:effectLst/>
                <a:latin typeface="Work Sans" panose="020F0502020204030204" pitchFamily="2" charset="0"/>
              </a:rPr>
              <a:t>HONORS AND AWARDS COMMITTEE</a:t>
            </a:r>
          </a:p>
          <a:p>
            <a:pPr lvl="1"/>
            <a:r>
              <a:rPr lang="en-US" sz="9200" b="0" i="0" dirty="0">
                <a:solidFill>
                  <a:srgbClr val="0B75B9"/>
                </a:solidFill>
                <a:effectLst/>
                <a:latin typeface="Work Sans" panose="020F0502020204030204" pitchFamily="2" charset="0"/>
              </a:rPr>
              <a:t>MEMBERSHIP COMMITTEE</a:t>
            </a:r>
          </a:p>
          <a:p>
            <a:pPr lvl="1"/>
            <a:r>
              <a:rPr lang="en-US" sz="9200" b="0" i="0" dirty="0">
                <a:solidFill>
                  <a:srgbClr val="0B75B9"/>
                </a:solidFill>
                <a:effectLst/>
                <a:latin typeface="Work Sans" panose="020F0502020204030204" pitchFamily="2" charset="0"/>
              </a:rPr>
              <a:t>NOMINATION COMMITTEE</a:t>
            </a:r>
          </a:p>
          <a:p>
            <a:pPr lvl="1"/>
            <a:r>
              <a:rPr lang="en-US" sz="9200" b="0" i="0" dirty="0">
                <a:solidFill>
                  <a:srgbClr val="0B75B9"/>
                </a:solidFill>
                <a:effectLst/>
                <a:latin typeface="Work Sans" panose="020F0502020204030204" pitchFamily="2" charset="0"/>
              </a:rPr>
              <a:t>IRRADIATION SOURCES APPLICATIONS COMMITTEE</a:t>
            </a:r>
          </a:p>
          <a:p>
            <a:pPr lvl="1"/>
            <a:r>
              <a:rPr lang="en-US" sz="9200" b="0" i="0" dirty="0">
                <a:solidFill>
                  <a:srgbClr val="0B75B9"/>
                </a:solidFill>
                <a:effectLst/>
                <a:latin typeface="Work Sans" panose="020F0502020204030204" pitchFamily="2" charset="0"/>
              </a:rPr>
              <a:t>NUCLEAR ENERGY AND ENVIRONMENT COMMITTEE</a:t>
            </a:r>
          </a:p>
          <a:p>
            <a:pPr lvl="1"/>
            <a:r>
              <a:rPr lang="en-US" sz="9200" b="0" i="0" dirty="0">
                <a:solidFill>
                  <a:srgbClr val="0B75B9"/>
                </a:solidFill>
                <a:effectLst/>
                <a:latin typeface="Work Sans" panose="020F0502020204030204" pitchFamily="2" charset="0"/>
              </a:rPr>
              <a:t>NUCLEAR REGULATION AND LICENSING</a:t>
            </a:r>
          </a:p>
          <a:p>
            <a:endParaRPr lang="en-US" sz="9600" b="0" i="0" dirty="0">
              <a:solidFill>
                <a:srgbClr val="0B75B9"/>
              </a:solidFill>
              <a:effectLst/>
              <a:latin typeface="Work Sans" panose="020F0502020204030204" pitchFamily="2" charset="0"/>
            </a:endParaRPr>
          </a:p>
          <a:p>
            <a:endParaRPr lang="en-US" sz="9600" b="0" i="0" dirty="0">
              <a:solidFill>
                <a:srgbClr val="0B75B9"/>
              </a:solidFill>
              <a:effectLst/>
              <a:latin typeface="Work Sans" panose="020F0502020204030204" pitchFamily="2" charset="0"/>
            </a:endParaRPr>
          </a:p>
        </p:txBody>
      </p:sp>
      <p:sp>
        <p:nvSpPr>
          <p:cNvPr id="4" name="Espaço Reservado para Rodapé 3">
            <a:extLst>
              <a:ext uri="{FF2B5EF4-FFF2-40B4-BE49-F238E27FC236}">
                <a16:creationId xmlns:a16="http://schemas.microsoft.com/office/drawing/2014/main" id="{F35118DB-AD5F-C4BA-FEAF-C8E6489F2CB3}"/>
              </a:ext>
            </a:extLst>
          </p:cNvPr>
          <p:cNvSpPr>
            <a:spLocks noGrp="1"/>
          </p:cNvSpPr>
          <p:nvPr>
            <p:ph type="ftr" sz="quarter" idx="11"/>
          </p:nvPr>
        </p:nvSpPr>
        <p:spPr/>
        <p:txBody>
          <a:bodyPr/>
          <a:lstStyle/>
          <a:p>
            <a:r>
              <a:rPr lang="en-US"/>
              <a:t>INSC 02-2023</a:t>
            </a:r>
            <a:endParaRPr lang="en-US" dirty="0"/>
          </a:p>
        </p:txBody>
      </p:sp>
      <p:sp>
        <p:nvSpPr>
          <p:cNvPr id="5" name="Espaço Reservado para Número de Slide 4">
            <a:extLst>
              <a:ext uri="{FF2B5EF4-FFF2-40B4-BE49-F238E27FC236}">
                <a16:creationId xmlns:a16="http://schemas.microsoft.com/office/drawing/2014/main" id="{17641DD0-492A-912B-C32C-751679DBABF8}"/>
              </a:ext>
            </a:extLst>
          </p:cNvPr>
          <p:cNvSpPr>
            <a:spLocks noGrp="1"/>
          </p:cNvSpPr>
          <p:nvPr>
            <p:ph type="sldNum" sz="quarter" idx="12"/>
          </p:nvPr>
        </p:nvSpPr>
        <p:spPr/>
        <p:txBody>
          <a:bodyPr/>
          <a:lstStyle/>
          <a:p>
            <a:fld id="{C2B3F63C-79FA-4542-BCA9-FE5471B838F1}" type="slidenum">
              <a:rPr lang="en-US" smtClean="0"/>
              <a:t>5</a:t>
            </a:fld>
            <a:endParaRPr lang="en-US"/>
          </a:p>
        </p:txBody>
      </p:sp>
      <p:pic>
        <p:nvPicPr>
          <p:cNvPr id="6" name="Imagem 5">
            <a:extLst>
              <a:ext uri="{FF2B5EF4-FFF2-40B4-BE49-F238E27FC236}">
                <a16:creationId xmlns:a16="http://schemas.microsoft.com/office/drawing/2014/main" id="{6ED07209-8213-743B-3328-605FD194FE39}"/>
              </a:ext>
            </a:extLst>
          </p:cNvPr>
          <p:cNvPicPr>
            <a:picLocks noChangeAspect="1"/>
          </p:cNvPicPr>
          <p:nvPr/>
        </p:nvPicPr>
        <p:blipFill>
          <a:blip r:embed="rId2"/>
          <a:stretch>
            <a:fillRect/>
          </a:stretch>
        </p:blipFill>
        <p:spPr>
          <a:xfrm>
            <a:off x="420087" y="185738"/>
            <a:ext cx="1560711" cy="1030313"/>
          </a:xfrm>
          <a:prstGeom prst="rect">
            <a:avLst/>
          </a:prstGeom>
        </p:spPr>
      </p:pic>
      <p:pic>
        <p:nvPicPr>
          <p:cNvPr id="7" name="Imagem 6">
            <a:extLst>
              <a:ext uri="{FF2B5EF4-FFF2-40B4-BE49-F238E27FC236}">
                <a16:creationId xmlns:a16="http://schemas.microsoft.com/office/drawing/2014/main" id="{7EACA30F-C89D-7177-7CA1-66FAC0694985}"/>
              </a:ext>
            </a:extLst>
          </p:cNvPr>
          <p:cNvPicPr>
            <a:picLocks noChangeAspect="1"/>
          </p:cNvPicPr>
          <p:nvPr/>
        </p:nvPicPr>
        <p:blipFill>
          <a:blip r:embed="rId3"/>
          <a:stretch>
            <a:fillRect/>
          </a:stretch>
        </p:blipFill>
        <p:spPr>
          <a:xfrm>
            <a:off x="10697870" y="61574"/>
            <a:ext cx="1376127" cy="1339913"/>
          </a:xfrm>
          <a:prstGeom prst="rect">
            <a:avLst/>
          </a:prstGeom>
          <a:noFill/>
        </p:spPr>
      </p:pic>
    </p:spTree>
    <p:extLst>
      <p:ext uri="{BB962C8B-B14F-4D97-AF65-F5344CB8AC3E}">
        <p14:creationId xmlns:p14="http://schemas.microsoft.com/office/powerpoint/2010/main" val="620405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4C565-2529-28C4-CB97-664E411BAFF2}"/>
              </a:ext>
            </a:extLst>
          </p:cNvPr>
          <p:cNvSpPr>
            <a:spLocks noGrp="1"/>
          </p:cNvSpPr>
          <p:nvPr>
            <p:ph type="title"/>
          </p:nvPr>
        </p:nvSpPr>
        <p:spPr>
          <a:xfrm>
            <a:off x="2065742" y="653002"/>
            <a:ext cx="8652803" cy="558786"/>
          </a:xfrm>
        </p:spPr>
        <p:txBody>
          <a:bodyPr>
            <a:normAutofit fontScale="90000"/>
          </a:bodyPr>
          <a:lstStyle/>
          <a:p>
            <a:pPr algn="ctr"/>
            <a:r>
              <a:rPr lang="en-US" dirty="0"/>
              <a:t>Permanent Agenda and </a:t>
            </a:r>
            <a:r>
              <a:rPr lang="en-US" sz="4400" dirty="0"/>
              <a:t>International Organizations</a:t>
            </a:r>
            <a:br>
              <a:rPr lang="en-US" sz="4400" dirty="0"/>
            </a:br>
            <a:endParaRPr lang="en-US" dirty="0"/>
          </a:p>
        </p:txBody>
      </p:sp>
      <p:sp>
        <p:nvSpPr>
          <p:cNvPr id="3" name="Espaço Reservado para Conteúdo 2">
            <a:extLst>
              <a:ext uri="{FF2B5EF4-FFF2-40B4-BE49-F238E27FC236}">
                <a16:creationId xmlns:a16="http://schemas.microsoft.com/office/drawing/2014/main" id="{670D204E-4CCC-2E79-D183-67C4EAE9305C}"/>
              </a:ext>
            </a:extLst>
          </p:cNvPr>
          <p:cNvSpPr>
            <a:spLocks noGrp="1"/>
          </p:cNvSpPr>
          <p:nvPr>
            <p:ph idx="1"/>
          </p:nvPr>
        </p:nvSpPr>
        <p:spPr>
          <a:xfrm>
            <a:off x="420087" y="1306637"/>
            <a:ext cx="11377172" cy="4954863"/>
          </a:xfrm>
        </p:spPr>
        <p:txBody>
          <a:bodyPr>
            <a:noAutofit/>
          </a:bodyPr>
          <a:lstStyle/>
          <a:p>
            <a:pPr>
              <a:spcBef>
                <a:spcPts val="0"/>
              </a:spcBef>
            </a:pPr>
            <a:r>
              <a:rPr lang="en-US" sz="2000" b="1" dirty="0"/>
              <a:t>Annual Symposium</a:t>
            </a:r>
            <a:r>
              <a:rPr lang="en-US" sz="2000" dirty="0"/>
              <a:t>: Annual Meeting, usually in June/July each year, the Section organizes a Symposium on nuclear subjects of relevance for Latin American programs. Meetings on Nuclear Power and the Environment, Operation of Nuclear Power Plants, Nuclear Energy Applications, Strategies for Nuclear Energy Development. The LAS/ANS Symposia is held in different countries (rotation).</a:t>
            </a:r>
          </a:p>
          <a:p>
            <a:pPr>
              <a:spcBef>
                <a:spcPts val="0"/>
              </a:spcBef>
            </a:pPr>
            <a:r>
              <a:rPr lang="en-US" sz="2000" b="1" dirty="0"/>
              <a:t>Nuclear Week </a:t>
            </a:r>
            <a:r>
              <a:rPr lang="en-US" sz="2000" dirty="0"/>
              <a:t>and other special meetings</a:t>
            </a:r>
          </a:p>
          <a:p>
            <a:pPr>
              <a:spcBef>
                <a:spcPts val="0"/>
              </a:spcBef>
              <a:buFont typeface="Wingdings" panose="05000000000000000000" pitchFamily="2" charset="2"/>
              <a:buChar char="Ø"/>
            </a:pPr>
            <a:r>
              <a:rPr lang="en-US" sz="2400" b="1" dirty="0"/>
              <a:t>International Organizations:</a:t>
            </a:r>
          </a:p>
          <a:p>
            <a:pPr>
              <a:spcBef>
                <a:spcPts val="0"/>
              </a:spcBef>
            </a:pPr>
            <a:r>
              <a:rPr lang="en-US" sz="2000" b="1" dirty="0"/>
              <a:t>International Nuclear Societies Council (INSC) </a:t>
            </a:r>
            <a:r>
              <a:rPr lang="en-US" sz="2000" dirty="0"/>
              <a:t>- LAS/ANS is a founder member of INSC. The Section represents the interests of Latin American nuclear professionals, particularly those who have no national Society. </a:t>
            </a:r>
          </a:p>
          <a:p>
            <a:pPr>
              <a:spcBef>
                <a:spcPts val="0"/>
              </a:spcBef>
            </a:pPr>
            <a:r>
              <a:rPr lang="en-US" sz="2000" b="1" dirty="0"/>
              <a:t>Pacific Nuclear Council (PNC) </a:t>
            </a:r>
            <a:r>
              <a:rPr lang="en-US" sz="2000" dirty="0"/>
              <a:t>– Since 1995.</a:t>
            </a:r>
          </a:p>
          <a:p>
            <a:pPr>
              <a:spcBef>
                <a:spcPts val="0"/>
              </a:spcBef>
            </a:pPr>
            <a:r>
              <a:rPr lang="en-US" sz="2000" b="1" dirty="0"/>
              <a:t>World Council on Isotopes (WCI)</a:t>
            </a:r>
            <a:r>
              <a:rPr lang="en-US" sz="2000" dirty="0"/>
              <a:t> - LAS/ANS is a founder member of WCI..</a:t>
            </a:r>
          </a:p>
          <a:p>
            <a:pPr>
              <a:spcBef>
                <a:spcPts val="0"/>
              </a:spcBef>
            </a:pPr>
            <a:r>
              <a:rPr lang="en-US" sz="2000" b="1" dirty="0"/>
              <a:t>American Nuclear Society (ANS) </a:t>
            </a:r>
            <a:r>
              <a:rPr lang="en-US" sz="2000" dirty="0"/>
              <a:t>- ANS is the parent organization of LAS. LAS members have been elected to become ANS Fellows. LAS members have also  held governance posts at ANS (Board of Directors, Executive Committee, Finance Committee, Nominating Committee, International Committee,  Membership Committee, Special Committee for Nuclear Societies Cooperation, etc.).</a:t>
            </a:r>
          </a:p>
          <a:p>
            <a:pPr>
              <a:spcBef>
                <a:spcPts val="0"/>
              </a:spcBef>
            </a:pPr>
            <a:r>
              <a:rPr lang="en-US" sz="2000" b="1" dirty="0"/>
              <a:t>United Nations Framework Convention on Climate Change (UNFCCC</a:t>
            </a:r>
            <a:r>
              <a:rPr lang="en-US" sz="2000" dirty="0"/>
              <a:t>) - In 2004, LAS/ANS was admitted with Observer Status at this U.N. agency and its representatives attended several </a:t>
            </a:r>
            <a:r>
              <a:rPr lang="en-US" sz="2000" b="0" i="0" dirty="0">
                <a:solidFill>
                  <a:srgbClr val="333333"/>
                </a:solidFill>
                <a:effectLst/>
              </a:rPr>
              <a:t>United Nations Climate Change Conference of Parties - </a:t>
            </a:r>
            <a:r>
              <a:rPr lang="en-US" sz="2000" dirty="0"/>
              <a:t>COP meetings. </a:t>
            </a:r>
          </a:p>
          <a:p>
            <a:pPr>
              <a:spcBef>
                <a:spcPts val="0"/>
              </a:spcBef>
            </a:pPr>
            <a:r>
              <a:rPr lang="en-US" sz="2000" b="1" dirty="0"/>
              <a:t>Member of the Steering Committee of the N4C Group</a:t>
            </a:r>
            <a:r>
              <a:rPr lang="en-US" sz="2000" dirty="0"/>
              <a:t>. </a:t>
            </a:r>
          </a:p>
        </p:txBody>
      </p:sp>
      <p:sp>
        <p:nvSpPr>
          <p:cNvPr id="4" name="Espaço Reservado para Rodapé 3">
            <a:extLst>
              <a:ext uri="{FF2B5EF4-FFF2-40B4-BE49-F238E27FC236}">
                <a16:creationId xmlns:a16="http://schemas.microsoft.com/office/drawing/2014/main" id="{F35118DB-AD5F-C4BA-FEAF-C8E6489F2CB3}"/>
              </a:ext>
            </a:extLst>
          </p:cNvPr>
          <p:cNvSpPr>
            <a:spLocks noGrp="1"/>
          </p:cNvSpPr>
          <p:nvPr>
            <p:ph type="ftr" sz="quarter" idx="11"/>
          </p:nvPr>
        </p:nvSpPr>
        <p:spPr/>
        <p:txBody>
          <a:bodyPr/>
          <a:lstStyle/>
          <a:p>
            <a:r>
              <a:rPr lang="en-US"/>
              <a:t>INSC 02-2023</a:t>
            </a:r>
            <a:endParaRPr lang="en-US" dirty="0"/>
          </a:p>
        </p:txBody>
      </p:sp>
      <p:sp>
        <p:nvSpPr>
          <p:cNvPr id="5" name="Espaço Reservado para Número de Slide 4">
            <a:extLst>
              <a:ext uri="{FF2B5EF4-FFF2-40B4-BE49-F238E27FC236}">
                <a16:creationId xmlns:a16="http://schemas.microsoft.com/office/drawing/2014/main" id="{17641DD0-492A-912B-C32C-751679DBABF8}"/>
              </a:ext>
            </a:extLst>
          </p:cNvPr>
          <p:cNvSpPr>
            <a:spLocks noGrp="1"/>
          </p:cNvSpPr>
          <p:nvPr>
            <p:ph type="sldNum" sz="quarter" idx="12"/>
          </p:nvPr>
        </p:nvSpPr>
        <p:spPr/>
        <p:txBody>
          <a:bodyPr/>
          <a:lstStyle/>
          <a:p>
            <a:fld id="{C2B3F63C-79FA-4542-BCA9-FE5471B838F1}" type="slidenum">
              <a:rPr lang="en-US" smtClean="0"/>
              <a:t>6</a:t>
            </a:fld>
            <a:endParaRPr lang="en-US"/>
          </a:p>
        </p:txBody>
      </p:sp>
      <p:pic>
        <p:nvPicPr>
          <p:cNvPr id="6" name="Imagem 5">
            <a:extLst>
              <a:ext uri="{FF2B5EF4-FFF2-40B4-BE49-F238E27FC236}">
                <a16:creationId xmlns:a16="http://schemas.microsoft.com/office/drawing/2014/main" id="{6ED07209-8213-743B-3328-605FD194FE39}"/>
              </a:ext>
            </a:extLst>
          </p:cNvPr>
          <p:cNvPicPr>
            <a:picLocks noChangeAspect="1"/>
          </p:cNvPicPr>
          <p:nvPr/>
        </p:nvPicPr>
        <p:blipFill>
          <a:blip r:embed="rId2"/>
          <a:stretch>
            <a:fillRect/>
          </a:stretch>
        </p:blipFill>
        <p:spPr>
          <a:xfrm>
            <a:off x="420087" y="185738"/>
            <a:ext cx="1560711" cy="1030313"/>
          </a:xfrm>
          <a:prstGeom prst="rect">
            <a:avLst/>
          </a:prstGeom>
        </p:spPr>
      </p:pic>
      <p:pic>
        <p:nvPicPr>
          <p:cNvPr id="7" name="Imagem 6">
            <a:extLst>
              <a:ext uri="{FF2B5EF4-FFF2-40B4-BE49-F238E27FC236}">
                <a16:creationId xmlns:a16="http://schemas.microsoft.com/office/drawing/2014/main" id="{EE7B9D0B-DF98-2987-83AE-C18674959355}"/>
              </a:ext>
            </a:extLst>
          </p:cNvPr>
          <p:cNvPicPr>
            <a:picLocks noChangeAspect="1"/>
          </p:cNvPicPr>
          <p:nvPr/>
        </p:nvPicPr>
        <p:blipFill>
          <a:blip r:embed="rId3"/>
          <a:stretch>
            <a:fillRect/>
          </a:stretch>
        </p:blipFill>
        <p:spPr>
          <a:xfrm>
            <a:off x="10697870" y="61574"/>
            <a:ext cx="1376127" cy="1339913"/>
          </a:xfrm>
          <a:prstGeom prst="rect">
            <a:avLst/>
          </a:prstGeom>
          <a:noFill/>
        </p:spPr>
      </p:pic>
    </p:spTree>
    <p:extLst>
      <p:ext uri="{BB962C8B-B14F-4D97-AF65-F5344CB8AC3E}">
        <p14:creationId xmlns:p14="http://schemas.microsoft.com/office/powerpoint/2010/main" val="3285581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Conteúdo 7">
            <a:extLst>
              <a:ext uri="{FF2B5EF4-FFF2-40B4-BE49-F238E27FC236}">
                <a16:creationId xmlns:a16="http://schemas.microsoft.com/office/drawing/2014/main" id="{8FB25D66-F89C-5D67-651B-C77AB2779746}"/>
              </a:ext>
            </a:extLst>
          </p:cNvPr>
          <p:cNvPicPr>
            <a:picLocks noGrp="1" noChangeAspect="1"/>
          </p:cNvPicPr>
          <p:nvPr>
            <p:ph idx="4294967295"/>
          </p:nvPr>
        </p:nvPicPr>
        <p:blipFill>
          <a:blip r:embed="rId2"/>
          <a:stretch>
            <a:fillRect/>
          </a:stretch>
        </p:blipFill>
        <p:spPr>
          <a:xfrm>
            <a:off x="2554183" y="185737"/>
            <a:ext cx="8343666" cy="6191383"/>
          </a:xfrm>
        </p:spPr>
      </p:pic>
      <p:sp>
        <p:nvSpPr>
          <p:cNvPr id="4" name="Espaço Reservado para Rodapé 3">
            <a:extLst>
              <a:ext uri="{FF2B5EF4-FFF2-40B4-BE49-F238E27FC236}">
                <a16:creationId xmlns:a16="http://schemas.microsoft.com/office/drawing/2014/main" id="{F35118DB-AD5F-C4BA-FEAF-C8E6489F2CB3}"/>
              </a:ext>
            </a:extLst>
          </p:cNvPr>
          <p:cNvSpPr>
            <a:spLocks noGrp="1"/>
          </p:cNvSpPr>
          <p:nvPr>
            <p:ph type="ftr" sz="quarter" idx="4294967295"/>
          </p:nvPr>
        </p:nvSpPr>
        <p:spPr>
          <a:xfrm>
            <a:off x="0" y="6356350"/>
            <a:ext cx="4114800" cy="365125"/>
          </a:xfrm>
        </p:spPr>
        <p:txBody>
          <a:bodyPr/>
          <a:lstStyle/>
          <a:p>
            <a:r>
              <a:rPr lang="en-US"/>
              <a:t>INSC 02-2023</a:t>
            </a:r>
            <a:endParaRPr lang="en-US" dirty="0"/>
          </a:p>
        </p:txBody>
      </p:sp>
      <p:sp>
        <p:nvSpPr>
          <p:cNvPr id="5" name="Espaço Reservado para Número de Slide 4">
            <a:extLst>
              <a:ext uri="{FF2B5EF4-FFF2-40B4-BE49-F238E27FC236}">
                <a16:creationId xmlns:a16="http://schemas.microsoft.com/office/drawing/2014/main" id="{17641DD0-492A-912B-C32C-751679DBABF8}"/>
              </a:ext>
            </a:extLst>
          </p:cNvPr>
          <p:cNvSpPr>
            <a:spLocks noGrp="1"/>
          </p:cNvSpPr>
          <p:nvPr>
            <p:ph type="sldNum" sz="quarter" idx="4294967295"/>
          </p:nvPr>
        </p:nvSpPr>
        <p:spPr>
          <a:xfrm>
            <a:off x="9448800" y="6356350"/>
            <a:ext cx="2743200" cy="365125"/>
          </a:xfrm>
        </p:spPr>
        <p:txBody>
          <a:bodyPr/>
          <a:lstStyle/>
          <a:p>
            <a:fld id="{C2B3F63C-79FA-4542-BCA9-FE5471B838F1}" type="slidenum">
              <a:rPr lang="en-US" smtClean="0"/>
              <a:t>7</a:t>
            </a:fld>
            <a:endParaRPr lang="en-US"/>
          </a:p>
        </p:txBody>
      </p:sp>
      <p:pic>
        <p:nvPicPr>
          <p:cNvPr id="6" name="Imagem 5">
            <a:extLst>
              <a:ext uri="{FF2B5EF4-FFF2-40B4-BE49-F238E27FC236}">
                <a16:creationId xmlns:a16="http://schemas.microsoft.com/office/drawing/2014/main" id="{6ED07209-8213-743B-3328-605FD194FE39}"/>
              </a:ext>
            </a:extLst>
          </p:cNvPr>
          <p:cNvPicPr>
            <a:picLocks noChangeAspect="1"/>
          </p:cNvPicPr>
          <p:nvPr/>
        </p:nvPicPr>
        <p:blipFill>
          <a:blip r:embed="rId3"/>
          <a:stretch>
            <a:fillRect/>
          </a:stretch>
        </p:blipFill>
        <p:spPr>
          <a:xfrm>
            <a:off x="420087" y="185738"/>
            <a:ext cx="1560711" cy="1030313"/>
          </a:xfrm>
          <a:prstGeom prst="rect">
            <a:avLst/>
          </a:prstGeom>
        </p:spPr>
      </p:pic>
    </p:spTree>
    <p:extLst>
      <p:ext uri="{BB962C8B-B14F-4D97-AF65-F5344CB8AC3E}">
        <p14:creationId xmlns:p14="http://schemas.microsoft.com/office/powerpoint/2010/main" val="1830324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4C565-2529-28C4-CB97-664E411BAFF2}"/>
              </a:ext>
            </a:extLst>
          </p:cNvPr>
          <p:cNvSpPr>
            <a:spLocks noGrp="1"/>
          </p:cNvSpPr>
          <p:nvPr>
            <p:ph type="title"/>
          </p:nvPr>
        </p:nvSpPr>
        <p:spPr>
          <a:xfrm>
            <a:off x="2700996" y="365125"/>
            <a:ext cx="8652803" cy="1325563"/>
          </a:xfrm>
        </p:spPr>
        <p:txBody>
          <a:bodyPr/>
          <a:lstStyle/>
          <a:p>
            <a:r>
              <a:rPr lang="en-US" sz="4400" b="1" dirty="0"/>
              <a:t>INSC Workshop 02-23 Meeting</a:t>
            </a:r>
            <a:endParaRPr lang="en-US" dirty="0"/>
          </a:p>
        </p:txBody>
      </p:sp>
      <p:sp>
        <p:nvSpPr>
          <p:cNvPr id="3" name="Espaço Reservado para Conteúdo 2">
            <a:extLst>
              <a:ext uri="{FF2B5EF4-FFF2-40B4-BE49-F238E27FC236}">
                <a16:creationId xmlns:a16="http://schemas.microsoft.com/office/drawing/2014/main" id="{670D204E-4CCC-2E79-D183-67C4EAE9305C}"/>
              </a:ext>
            </a:extLst>
          </p:cNvPr>
          <p:cNvSpPr>
            <a:spLocks noGrp="1"/>
          </p:cNvSpPr>
          <p:nvPr>
            <p:ph idx="1"/>
          </p:nvPr>
        </p:nvSpPr>
        <p:spPr/>
        <p:txBody>
          <a:bodyPr>
            <a:normAutofit/>
          </a:bodyPr>
          <a:lstStyle/>
          <a:p>
            <a:pPr marL="0" indent="0" algn="ctr">
              <a:buNone/>
            </a:pPr>
            <a:endParaRPr lang="en-US" sz="4400" b="1" i="0" dirty="0">
              <a:solidFill>
                <a:srgbClr val="000000"/>
              </a:solidFill>
              <a:effectLst/>
              <a:latin typeface="Arial" panose="020B0604020202020204" pitchFamily="34" charset="0"/>
            </a:endParaRPr>
          </a:p>
          <a:p>
            <a:pPr marL="0" indent="0" algn="ctr">
              <a:buNone/>
            </a:pPr>
            <a:endParaRPr lang="en-US" sz="4400" b="1" dirty="0">
              <a:solidFill>
                <a:srgbClr val="000000"/>
              </a:solidFill>
              <a:latin typeface="Arial" panose="020B0604020202020204" pitchFamily="34" charset="0"/>
            </a:endParaRPr>
          </a:p>
          <a:p>
            <a:pPr marL="0" indent="0" algn="ctr">
              <a:buNone/>
            </a:pPr>
            <a:endParaRPr lang="en-US" sz="4400" b="1" i="0" dirty="0">
              <a:solidFill>
                <a:srgbClr val="000000"/>
              </a:solidFill>
              <a:effectLst/>
              <a:latin typeface="Arial" panose="020B0604020202020204" pitchFamily="34" charset="0"/>
            </a:endParaRPr>
          </a:p>
          <a:p>
            <a:pPr marL="0" indent="0" algn="ctr">
              <a:buNone/>
            </a:pPr>
            <a:r>
              <a:rPr lang="en-US" sz="4400" b="1" i="0" dirty="0">
                <a:solidFill>
                  <a:srgbClr val="000000"/>
                </a:solidFill>
                <a:effectLst/>
                <a:latin typeface="Arial" panose="020B0604020202020204" pitchFamily="34" charset="0"/>
              </a:rPr>
              <a:t>Updates on Nuclear situation in the Society's country and the Region</a:t>
            </a:r>
            <a:endParaRPr lang="en-US" sz="4400" dirty="0"/>
          </a:p>
        </p:txBody>
      </p:sp>
      <p:sp>
        <p:nvSpPr>
          <p:cNvPr id="4" name="Espaço Reservado para Rodapé 3">
            <a:extLst>
              <a:ext uri="{FF2B5EF4-FFF2-40B4-BE49-F238E27FC236}">
                <a16:creationId xmlns:a16="http://schemas.microsoft.com/office/drawing/2014/main" id="{F35118DB-AD5F-C4BA-FEAF-C8E6489F2CB3}"/>
              </a:ext>
            </a:extLst>
          </p:cNvPr>
          <p:cNvSpPr>
            <a:spLocks noGrp="1"/>
          </p:cNvSpPr>
          <p:nvPr>
            <p:ph type="ftr" sz="quarter" idx="11"/>
          </p:nvPr>
        </p:nvSpPr>
        <p:spPr/>
        <p:txBody>
          <a:bodyPr/>
          <a:lstStyle/>
          <a:p>
            <a:r>
              <a:rPr lang="en-US"/>
              <a:t>INSC 02-2023</a:t>
            </a:r>
            <a:endParaRPr lang="en-US" dirty="0"/>
          </a:p>
        </p:txBody>
      </p:sp>
      <p:sp>
        <p:nvSpPr>
          <p:cNvPr id="5" name="Espaço Reservado para Número de Slide 4">
            <a:extLst>
              <a:ext uri="{FF2B5EF4-FFF2-40B4-BE49-F238E27FC236}">
                <a16:creationId xmlns:a16="http://schemas.microsoft.com/office/drawing/2014/main" id="{17641DD0-492A-912B-C32C-751679DBABF8}"/>
              </a:ext>
            </a:extLst>
          </p:cNvPr>
          <p:cNvSpPr>
            <a:spLocks noGrp="1"/>
          </p:cNvSpPr>
          <p:nvPr>
            <p:ph type="sldNum" sz="quarter" idx="12"/>
          </p:nvPr>
        </p:nvSpPr>
        <p:spPr/>
        <p:txBody>
          <a:bodyPr/>
          <a:lstStyle/>
          <a:p>
            <a:fld id="{C2B3F63C-79FA-4542-BCA9-FE5471B838F1}" type="slidenum">
              <a:rPr lang="en-US" smtClean="0"/>
              <a:t>8</a:t>
            </a:fld>
            <a:endParaRPr lang="en-US"/>
          </a:p>
        </p:txBody>
      </p:sp>
      <p:pic>
        <p:nvPicPr>
          <p:cNvPr id="6" name="Imagem 5">
            <a:extLst>
              <a:ext uri="{FF2B5EF4-FFF2-40B4-BE49-F238E27FC236}">
                <a16:creationId xmlns:a16="http://schemas.microsoft.com/office/drawing/2014/main" id="{6ED07209-8213-743B-3328-605FD194FE39}"/>
              </a:ext>
            </a:extLst>
          </p:cNvPr>
          <p:cNvPicPr>
            <a:picLocks noChangeAspect="1"/>
          </p:cNvPicPr>
          <p:nvPr/>
        </p:nvPicPr>
        <p:blipFill>
          <a:blip r:embed="rId2"/>
          <a:stretch>
            <a:fillRect/>
          </a:stretch>
        </p:blipFill>
        <p:spPr>
          <a:xfrm>
            <a:off x="420087" y="185738"/>
            <a:ext cx="1560711" cy="1030313"/>
          </a:xfrm>
          <a:prstGeom prst="rect">
            <a:avLst/>
          </a:prstGeom>
        </p:spPr>
      </p:pic>
    </p:spTree>
    <p:extLst>
      <p:ext uri="{BB962C8B-B14F-4D97-AF65-F5344CB8AC3E}">
        <p14:creationId xmlns:p14="http://schemas.microsoft.com/office/powerpoint/2010/main" val="690509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D5AD7E7-2779-A2C8-B62B-64AB75273AD1}"/>
              </a:ext>
            </a:extLst>
          </p:cNvPr>
          <p:cNvSpPr>
            <a:spLocks noGrp="1"/>
          </p:cNvSpPr>
          <p:nvPr>
            <p:ph type="title"/>
          </p:nvPr>
        </p:nvSpPr>
        <p:spPr>
          <a:xfrm>
            <a:off x="2722880" y="365125"/>
            <a:ext cx="8630920" cy="1325563"/>
          </a:xfrm>
        </p:spPr>
        <p:txBody>
          <a:bodyPr/>
          <a:lstStyle/>
          <a:p>
            <a:r>
              <a:rPr lang="pt-BR" b="1" dirty="0"/>
              <a:t>Argentina </a:t>
            </a:r>
            <a:r>
              <a:rPr lang="en-US" b="1" dirty="0"/>
              <a:t> Nuclear Energy Program</a:t>
            </a:r>
            <a:endParaRPr lang="en-US" dirty="0"/>
          </a:p>
        </p:txBody>
      </p:sp>
      <p:grpSp>
        <p:nvGrpSpPr>
          <p:cNvPr id="6" name="Tela 5">
            <a:extLst>
              <a:ext uri="{FF2B5EF4-FFF2-40B4-BE49-F238E27FC236}">
                <a16:creationId xmlns:a16="http://schemas.microsoft.com/office/drawing/2014/main" id="{8341D6BF-D213-823D-0F5E-8C8E254F9B3E}"/>
              </a:ext>
            </a:extLst>
          </p:cNvPr>
          <p:cNvGrpSpPr/>
          <p:nvPr/>
        </p:nvGrpSpPr>
        <p:grpSpPr>
          <a:xfrm>
            <a:off x="3273425" y="2974975"/>
            <a:ext cx="5645150" cy="2381250"/>
            <a:chOff x="0" y="-736600"/>
            <a:chExt cx="5645150" cy="2381250"/>
          </a:xfrm>
        </p:grpSpPr>
        <p:sp>
          <p:nvSpPr>
            <p:cNvPr id="7" name="Retângulo 6">
              <a:extLst>
                <a:ext uri="{FF2B5EF4-FFF2-40B4-BE49-F238E27FC236}">
                  <a16:creationId xmlns:a16="http://schemas.microsoft.com/office/drawing/2014/main" id="{0BBBF4F0-A389-FDD5-9892-B875B89817BA}"/>
                </a:ext>
              </a:extLst>
            </p:cNvPr>
            <p:cNvSpPr/>
            <p:nvPr/>
          </p:nvSpPr>
          <p:spPr>
            <a:xfrm>
              <a:off x="0" y="-736600"/>
              <a:ext cx="5645150" cy="2381250"/>
            </a:xfrm>
            <a:prstGeom prst="rect">
              <a:avLst/>
            </a:prstGeom>
            <a:noFill/>
            <a:ln>
              <a:noFill/>
            </a:ln>
          </p:spPr>
          <p:txBody>
            <a:bodyPr/>
            <a:lstStyle/>
            <a:p>
              <a:endParaRPr lang="en-US"/>
            </a:p>
          </p:txBody>
        </p:sp>
      </p:grpSp>
      <p:pic>
        <p:nvPicPr>
          <p:cNvPr id="8" name="그림 1">
            <a:extLst>
              <a:ext uri="{FF2B5EF4-FFF2-40B4-BE49-F238E27FC236}">
                <a16:creationId xmlns:a16="http://schemas.microsoft.com/office/drawing/2014/main" id="{C9471AD2-7BE9-A779-FEAD-97F53E8FD3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4790" y="245428"/>
            <a:ext cx="1562100" cy="1028700"/>
          </a:xfrm>
          <a:prstGeom prst="rect">
            <a:avLst/>
          </a:prstGeom>
          <a:noFill/>
          <a:ln>
            <a:noFill/>
          </a:ln>
        </p:spPr>
      </p:pic>
      <p:pic>
        <p:nvPicPr>
          <p:cNvPr id="9" name="Espaço Reservado para Conteúdo 8">
            <a:extLst>
              <a:ext uri="{FF2B5EF4-FFF2-40B4-BE49-F238E27FC236}">
                <a16:creationId xmlns:a16="http://schemas.microsoft.com/office/drawing/2014/main" id="{16B4E234-6841-E634-A0B2-B49A29063F80}"/>
              </a:ext>
            </a:extLst>
          </p:cNvPr>
          <p:cNvPicPr>
            <a:picLocks noGrp="1" noChangeAspect="1"/>
          </p:cNvPicPr>
          <p:nvPr>
            <p:ph idx="1"/>
          </p:nvPr>
        </p:nvPicPr>
        <p:blipFill>
          <a:blip r:embed="rId3"/>
          <a:stretch>
            <a:fillRect/>
          </a:stretch>
        </p:blipFill>
        <p:spPr>
          <a:xfrm>
            <a:off x="5272" y="2486818"/>
            <a:ext cx="6217692" cy="3391468"/>
          </a:xfrm>
          <a:prstGeom prst="rect">
            <a:avLst/>
          </a:prstGeom>
        </p:spPr>
      </p:pic>
      <p:sp>
        <p:nvSpPr>
          <p:cNvPr id="10" name="object 9">
            <a:extLst>
              <a:ext uri="{FF2B5EF4-FFF2-40B4-BE49-F238E27FC236}">
                <a16:creationId xmlns:a16="http://schemas.microsoft.com/office/drawing/2014/main" id="{657557AF-FA18-3D69-56B5-5361A0CF9D3F}"/>
              </a:ext>
            </a:extLst>
          </p:cNvPr>
          <p:cNvSpPr txBox="1"/>
          <p:nvPr/>
        </p:nvSpPr>
        <p:spPr>
          <a:xfrm>
            <a:off x="6449514" y="1310245"/>
            <a:ext cx="5742486" cy="5547755"/>
          </a:xfrm>
          <a:prstGeom prst="rect">
            <a:avLst/>
          </a:prstGeom>
        </p:spPr>
        <p:txBody>
          <a:bodyPr vert="horz" wrap="square" lIns="0" tIns="7702" rIns="0" bIns="0" rtlCol="0">
            <a:spAutoFit/>
          </a:bodyPr>
          <a:lstStyle/>
          <a:p>
            <a:pPr marL="276861" marR="3081" indent="-277246">
              <a:spcBef>
                <a:spcPts val="3"/>
              </a:spcBef>
              <a:buChar char="•"/>
              <a:tabLst>
                <a:tab pos="276861" algn="l"/>
                <a:tab pos="277246" algn="l"/>
              </a:tabLst>
            </a:pPr>
            <a:r>
              <a:rPr lang="en-US" sz="3600" dirty="0">
                <a:latin typeface="Arial"/>
                <a:cs typeface="Arial"/>
              </a:rPr>
              <a:t>Development of nuclear technology and its fuel cycle;
Basic and applied research;
Nuclear technology in medical applications, food irradiation and environmental protection;
Human resources tra</a:t>
            </a:r>
            <a:r>
              <a:rPr lang="en-US" sz="3600" dirty="0">
                <a:solidFill>
                  <a:srgbClr val="7E7E7E"/>
                </a:solidFill>
                <a:latin typeface="Arial"/>
                <a:cs typeface="Arial"/>
              </a:rPr>
              <a:t>ining.</a:t>
            </a:r>
            <a:endParaRPr sz="3600" dirty="0">
              <a:latin typeface="Arial"/>
              <a:cs typeface="Arial"/>
            </a:endParaRPr>
          </a:p>
        </p:txBody>
      </p:sp>
      <p:sp>
        <p:nvSpPr>
          <p:cNvPr id="2" name="Espaço Reservado para Rodapé 1">
            <a:extLst>
              <a:ext uri="{FF2B5EF4-FFF2-40B4-BE49-F238E27FC236}">
                <a16:creationId xmlns:a16="http://schemas.microsoft.com/office/drawing/2014/main" id="{E4EF2986-727F-A7D6-34D2-297EE7776672}"/>
              </a:ext>
            </a:extLst>
          </p:cNvPr>
          <p:cNvSpPr>
            <a:spLocks noGrp="1"/>
          </p:cNvSpPr>
          <p:nvPr>
            <p:ph type="ftr" sz="quarter" idx="11"/>
          </p:nvPr>
        </p:nvSpPr>
        <p:spPr/>
        <p:txBody>
          <a:bodyPr/>
          <a:lstStyle/>
          <a:p>
            <a:r>
              <a:rPr lang="en-US"/>
              <a:t>INSC 02-2023</a:t>
            </a:r>
            <a:endParaRPr lang="en-US" dirty="0"/>
          </a:p>
        </p:txBody>
      </p:sp>
      <p:sp>
        <p:nvSpPr>
          <p:cNvPr id="3" name="Espaço Reservado para Número de Slide 2">
            <a:extLst>
              <a:ext uri="{FF2B5EF4-FFF2-40B4-BE49-F238E27FC236}">
                <a16:creationId xmlns:a16="http://schemas.microsoft.com/office/drawing/2014/main" id="{481427D8-47CB-0AAE-A01D-9A49090E6A41}"/>
              </a:ext>
            </a:extLst>
          </p:cNvPr>
          <p:cNvSpPr>
            <a:spLocks noGrp="1"/>
          </p:cNvSpPr>
          <p:nvPr>
            <p:ph type="sldNum" sz="quarter" idx="12"/>
          </p:nvPr>
        </p:nvSpPr>
        <p:spPr/>
        <p:txBody>
          <a:bodyPr/>
          <a:lstStyle/>
          <a:p>
            <a:fld id="{C2B3F63C-79FA-4542-BCA9-FE5471B838F1}" type="slidenum">
              <a:rPr lang="en-US" smtClean="0"/>
              <a:t>9</a:t>
            </a:fld>
            <a:endParaRPr lang="en-US"/>
          </a:p>
        </p:txBody>
      </p:sp>
    </p:spTree>
    <p:extLst>
      <p:ext uri="{BB962C8B-B14F-4D97-AF65-F5344CB8AC3E}">
        <p14:creationId xmlns:p14="http://schemas.microsoft.com/office/powerpoint/2010/main" val="114775140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5357</TotalTime>
  <Words>2997</Words>
  <Application>Microsoft Office PowerPoint</Application>
  <PresentationFormat>Widescreen</PresentationFormat>
  <Paragraphs>378</Paragraphs>
  <Slides>43</Slides>
  <Notes>3</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43</vt:i4>
      </vt:variant>
    </vt:vector>
  </HeadingPairs>
  <TitlesOfParts>
    <vt:vector size="52" baseType="lpstr">
      <vt:lpstr>Arial</vt:lpstr>
      <vt:lpstr>Calibri</vt:lpstr>
      <vt:lpstr>Calibri Light</vt:lpstr>
      <vt:lpstr>Century Gothic</vt:lpstr>
      <vt:lpstr>inherit</vt:lpstr>
      <vt:lpstr>Montserrat SemiBold</vt:lpstr>
      <vt:lpstr>Wingdings</vt:lpstr>
      <vt:lpstr>Work Sans</vt:lpstr>
      <vt:lpstr>Tema do Office</vt:lpstr>
      <vt:lpstr>INSC Workshop 02-23 Meeting </vt:lpstr>
      <vt:lpstr>INSC Workshop 02-23 Meeting </vt:lpstr>
      <vt:lpstr>Latin America Society OBJECTVES</vt:lpstr>
      <vt:lpstr>Latin America Society Governance</vt:lpstr>
      <vt:lpstr>Latin America Society Governance</vt:lpstr>
      <vt:lpstr>Permanent Agenda and International Organizations </vt:lpstr>
      <vt:lpstr>Apresentação do PowerPoint</vt:lpstr>
      <vt:lpstr>INSC Workshop 02-23 Meeting</vt:lpstr>
      <vt:lpstr>Argentina  Nuclear Energy Program</vt:lpstr>
      <vt:lpstr>Associated Industries and Institutions</vt:lpstr>
      <vt:lpstr>Apresentação do PowerPoint</vt:lpstr>
      <vt:lpstr>The ARGENTINE REPUBLIC designs, builds and operates nuclear power plants, while facing a process of construction of a Small Modular Reactor (SMR) of entirely national design and develops negotiations with the People's Republic of China for the construction of a Nuclear Power Plant of HPR-1000 technology.
</vt:lpstr>
      <vt:lpstr>ARGENTINA MAIN ON GOING PROJECTS</vt:lpstr>
      <vt:lpstr>CAREN  25 and  Multipurpouse RA 10</vt:lpstr>
      <vt:lpstr>Apresentação do PowerPoint</vt:lpstr>
      <vt:lpstr>Apresentação do PowerPoint</vt:lpstr>
      <vt:lpstr>Apresentação do PowerPoint</vt:lpstr>
      <vt:lpstr>Brazil´s Short term PROJECTS</vt:lpstr>
      <vt:lpstr>Finishing Angra 3</vt:lpstr>
      <vt:lpstr>Status of Angra 3 Construction</vt:lpstr>
      <vt:lpstr>Navy Program – Nuclear Defense Submarine</vt:lpstr>
      <vt:lpstr>Apresentação do PowerPoint</vt:lpstr>
      <vt:lpstr>Angra I and II NPP</vt:lpstr>
      <vt:lpstr>Projects for Uranium Production
</vt:lpstr>
      <vt:lpstr>Mexico Nuclear Energy Program</vt:lpstr>
      <vt:lpstr>System (PRODESEN) 2022-2036  Program for the Development of the National Electric 
</vt:lpstr>
      <vt:lpstr>Apresentação do PowerPoint</vt:lpstr>
      <vt:lpstr>INSC Workshop 02-23 Meeting</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Conclusions for Nuclear in LATAM</vt:lpstr>
      <vt:lpstr>Nuclear Societies in Latin America</vt:lpstr>
      <vt:lpstr>Apresentação do PowerPoint</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dc:title>
  <dc:creator>Orpet Peixoto</dc:creator>
  <cp:lastModifiedBy>Orpet Peixoto</cp:lastModifiedBy>
  <cp:revision>68</cp:revision>
  <dcterms:created xsi:type="dcterms:W3CDTF">2022-11-12T15:10:58Z</dcterms:created>
  <dcterms:modified xsi:type="dcterms:W3CDTF">2023-09-26T16:06:43Z</dcterms:modified>
</cp:coreProperties>
</file>