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22"/>
  </p:notesMasterIdLst>
  <p:sldIdLst>
    <p:sldId id="27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Poppins" panose="00000500000000000000" pitchFamily="2" charset="0"/>
      <p:regular r:id="rId27"/>
      <p:bold r:id="rId28"/>
      <p:italic r:id="rId29"/>
      <p:boldItalic r:id="rId30"/>
    </p:embeddedFont>
    <p:embeddedFont>
      <p:font typeface="Poppins Bold" panose="00000800000000000000" charset="0"/>
      <p:regular r:id="rId31"/>
      <p:bold r:id="rId32"/>
    </p:embeddedFont>
    <p:embeddedFont>
      <p:font typeface="Poppins Bold Italics" panose="020B0604020202020204" charset="0"/>
      <p:regular r:id="rId33"/>
    </p:embeddedFont>
    <p:embeddedFont>
      <p:font typeface="Poppins Italics" panose="020B0604020202020204" charset="0"/>
      <p:regular r:id="rId34"/>
    </p:embeddedFont>
    <p:embeddedFont>
      <p:font typeface="Poppins Semi-Bold" panose="020B0604020202020204" charset="0"/>
      <p:regular r:id="rId35"/>
    </p:embeddedFont>
    <p:embeddedFont>
      <p:font typeface="Poppins Ultra-Bol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230"/>
    <a:srgbClr val="E6B1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176182-CB91-4F02-8B99-E1502DBC68CB}" v="274" dt="2023-09-24T14:51:30.6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0769" autoAdjust="0"/>
  </p:normalViewPr>
  <p:slideViewPr>
    <p:cSldViewPr>
      <p:cViewPr varScale="1">
        <p:scale>
          <a:sx n="38" d="100"/>
          <a:sy n="38" d="100"/>
        </p:scale>
        <p:origin x="73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24592-38E8-4446-B95E-9387F063AD3C}" type="datetimeFigureOut">
              <a:rPr lang="en-BE" smtClean="0"/>
              <a:t>09/24/2023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C0B8B-F866-4EC2-9D27-2ABF7319EF07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04107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C0B8B-F866-4EC2-9D27-2ABF7319EF07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3366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</a:rPr>
              <a:t>Many common points in activity of national nuclear society and European – we exist to support you and represent nuclear community on European level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</a:rPr>
              <a:t>Learned society: organisation that exists to promote an academic discipline, profession or a group of related disciplines. 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C0B8B-F866-4EC2-9D27-2ABF7319EF07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54123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EIMV – </a:t>
            </a:r>
            <a:r>
              <a:rPr lang="en-GB" dirty="0" err="1"/>
              <a:t>Elektroinstitut</a:t>
            </a:r>
            <a:r>
              <a:rPr lang="en-GB" dirty="0"/>
              <a:t> Milan Vidmar Slovenia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C0B8B-F866-4EC2-9D27-2ABF7319EF07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61760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C0B8B-F866-4EC2-9D27-2ABF7319EF07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66167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C0B8B-F866-4EC2-9D27-2ABF7319EF07}" type="slidenum">
              <a:rPr lang="en-BE" smtClean="0"/>
              <a:t>13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375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C0B8B-F866-4EC2-9D27-2ABF7319EF07}" type="slidenum">
              <a:rPr lang="en-BE" smtClean="0"/>
              <a:t>16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59681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C0B8B-F866-4EC2-9D27-2ABF7319EF07}" type="slidenum">
              <a:rPr lang="en-BE" smtClean="0"/>
              <a:t>18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88579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9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6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3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1.jpe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5.sv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5.sv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0" Type="http://schemas.openxmlformats.org/officeDocument/2006/relationships/image" Target="../media/image38.png"/><Relationship Id="rId4" Type="http://schemas.openxmlformats.org/officeDocument/2006/relationships/image" Target="../media/image33.jpe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90" r="-5654" b="-3064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3" name="Freeform 3"/>
          <p:cNvSpPr/>
          <p:nvPr/>
        </p:nvSpPr>
        <p:spPr>
          <a:xfrm>
            <a:off x="1232782" y="0"/>
            <a:ext cx="10033996" cy="10287000"/>
          </a:xfrm>
          <a:custGeom>
            <a:avLst/>
            <a:gdLst/>
            <a:ahLst/>
            <a:cxnLst/>
            <a:rect l="l" t="t" r="r" b="b"/>
            <a:pathLst>
              <a:path w="10033996" h="10287000">
                <a:moveTo>
                  <a:pt x="0" y="0"/>
                </a:moveTo>
                <a:lnTo>
                  <a:pt x="10033997" y="0"/>
                </a:lnTo>
                <a:lnTo>
                  <a:pt x="1003399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28093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4" name="AutoShape 4"/>
          <p:cNvSpPr/>
          <p:nvPr/>
        </p:nvSpPr>
        <p:spPr>
          <a:xfrm rot="-7020778">
            <a:off x="-7861675" y="821505"/>
            <a:ext cx="16230600" cy="10441156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sp>
        <p:nvSpPr>
          <p:cNvPr id="5" name="AutoShape 5"/>
          <p:cNvSpPr/>
          <p:nvPr/>
        </p:nvSpPr>
        <p:spPr>
          <a:xfrm>
            <a:off x="-2622117" y="9941541"/>
            <a:ext cx="5244233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E"/>
          </a:p>
        </p:txBody>
      </p:sp>
      <p:sp>
        <p:nvSpPr>
          <p:cNvPr id="6" name="AutoShape 6"/>
          <p:cNvSpPr/>
          <p:nvPr/>
        </p:nvSpPr>
        <p:spPr>
          <a:xfrm>
            <a:off x="-2298994" y="9582841"/>
            <a:ext cx="9005773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E"/>
          </a:p>
        </p:txBody>
      </p:sp>
      <p:sp>
        <p:nvSpPr>
          <p:cNvPr id="7" name="AutoShape 7"/>
          <p:cNvSpPr/>
          <p:nvPr/>
        </p:nvSpPr>
        <p:spPr>
          <a:xfrm>
            <a:off x="-1831390" y="5153025"/>
            <a:ext cx="572018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E"/>
          </a:p>
        </p:txBody>
      </p:sp>
      <p:sp>
        <p:nvSpPr>
          <p:cNvPr id="8" name="Freeform 8"/>
          <p:cNvSpPr/>
          <p:nvPr/>
        </p:nvSpPr>
        <p:spPr>
          <a:xfrm>
            <a:off x="-480211" y="1613767"/>
            <a:ext cx="4800881" cy="4215813"/>
          </a:xfrm>
          <a:custGeom>
            <a:avLst/>
            <a:gdLst/>
            <a:ahLst/>
            <a:cxnLst/>
            <a:rect l="l" t="t" r="r" b="b"/>
            <a:pathLst>
              <a:path w="4800881" h="4215813">
                <a:moveTo>
                  <a:pt x="0" y="0"/>
                </a:moveTo>
                <a:lnTo>
                  <a:pt x="4800880" y="0"/>
                </a:lnTo>
                <a:lnTo>
                  <a:pt x="4800880" y="4215814"/>
                </a:lnTo>
                <a:lnTo>
                  <a:pt x="0" y="42158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877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9" name="AutoShape 9"/>
          <p:cNvSpPr/>
          <p:nvPr/>
        </p:nvSpPr>
        <p:spPr>
          <a:xfrm>
            <a:off x="-2622117" y="1470892"/>
            <a:ext cx="5244233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E"/>
          </a:p>
        </p:txBody>
      </p:sp>
      <p:sp>
        <p:nvSpPr>
          <p:cNvPr id="10" name="AutoShape 10"/>
          <p:cNvSpPr/>
          <p:nvPr/>
        </p:nvSpPr>
        <p:spPr>
          <a:xfrm>
            <a:off x="-3531649" y="1038225"/>
            <a:ext cx="5244233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E"/>
          </a:p>
        </p:txBody>
      </p:sp>
      <p:sp>
        <p:nvSpPr>
          <p:cNvPr id="11" name="TextBox 11"/>
          <p:cNvSpPr txBox="1"/>
          <p:nvPr/>
        </p:nvSpPr>
        <p:spPr>
          <a:xfrm>
            <a:off x="253625" y="5809424"/>
            <a:ext cx="6366039" cy="160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08"/>
              </a:lnSpc>
            </a:pPr>
            <a:r>
              <a:rPr lang="en-US" sz="4400" spc="-424" dirty="0">
                <a:solidFill>
                  <a:srgbClr val="FFFFFF"/>
                </a:solidFill>
                <a:latin typeface="Poppins Semi-Bold"/>
              </a:rPr>
              <a:t>THE LARGEST NUCLEAR COMMUNITY IN EUROPE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1266779" y="3407574"/>
            <a:ext cx="7021221" cy="0"/>
          </a:xfrm>
          <a:prstGeom prst="line">
            <a:avLst/>
          </a:prstGeom>
          <a:ln w="276225" cap="flat">
            <a:solidFill>
              <a:srgbClr val="05276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E"/>
          </a:p>
        </p:txBody>
      </p:sp>
      <p:sp>
        <p:nvSpPr>
          <p:cNvPr id="13" name="AutoShape 13"/>
          <p:cNvSpPr/>
          <p:nvPr/>
        </p:nvSpPr>
        <p:spPr>
          <a:xfrm>
            <a:off x="11266779" y="6924339"/>
            <a:ext cx="7021221" cy="0"/>
          </a:xfrm>
          <a:prstGeom prst="line">
            <a:avLst/>
          </a:prstGeom>
          <a:ln w="276225" cap="flat">
            <a:solidFill>
              <a:srgbClr val="05276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E"/>
          </a:p>
        </p:txBody>
      </p:sp>
      <p:sp>
        <p:nvSpPr>
          <p:cNvPr id="14" name="AutoShape 14"/>
          <p:cNvSpPr/>
          <p:nvPr/>
        </p:nvSpPr>
        <p:spPr>
          <a:xfrm flipV="1">
            <a:off x="11266779" y="-378463"/>
            <a:ext cx="0" cy="10665463"/>
          </a:xfrm>
          <a:prstGeom prst="line">
            <a:avLst/>
          </a:prstGeom>
          <a:ln w="133350" cap="flat">
            <a:solidFill>
              <a:srgbClr val="05276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E"/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638E661B-D4AD-E107-778A-A0BDD600A4AD}"/>
              </a:ext>
            </a:extLst>
          </p:cNvPr>
          <p:cNvSpPr txBox="1"/>
          <p:nvPr/>
        </p:nvSpPr>
        <p:spPr>
          <a:xfrm>
            <a:off x="-93518" y="7612867"/>
            <a:ext cx="10210800" cy="1611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49" lvl="1">
              <a:lnSpc>
                <a:spcPts val="6749"/>
              </a:lnSpc>
            </a:pPr>
            <a:r>
              <a:rPr lang="en-US" sz="2000" spc="59" dirty="0">
                <a:solidFill>
                  <a:srgbClr val="FFFFFF"/>
                </a:solidFill>
                <a:latin typeface="Poppins"/>
              </a:rPr>
              <a:t>Christian </a:t>
            </a:r>
            <a:r>
              <a:rPr lang="en-US" sz="2000" spc="59" dirty="0" err="1">
                <a:solidFill>
                  <a:srgbClr val="FFFFFF"/>
                </a:solidFill>
                <a:latin typeface="Poppins"/>
              </a:rPr>
              <a:t>Legrain</a:t>
            </a:r>
            <a:r>
              <a:rPr lang="en-US" sz="2000" spc="59" dirty="0">
                <a:solidFill>
                  <a:srgbClr val="FFFFFF"/>
                </a:solidFill>
                <a:latin typeface="Poppins"/>
              </a:rPr>
              <a:t>, Vice-President</a:t>
            </a:r>
          </a:p>
          <a:p>
            <a:pPr marL="323849" lvl="1">
              <a:lnSpc>
                <a:spcPts val="6749"/>
              </a:lnSpc>
            </a:pPr>
            <a:r>
              <a:rPr lang="en-US" sz="2000" spc="59" dirty="0">
                <a:solidFill>
                  <a:srgbClr val="FFFFFF"/>
                </a:solidFill>
                <a:latin typeface="Poppins"/>
              </a:rPr>
              <a:t>Jadwiga Najder, Science and Outreach Manager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BE"/>
          </a:p>
        </p:txBody>
      </p:sp>
      <p:sp>
        <p:nvSpPr>
          <p:cNvPr id="3" name="Freeform 3"/>
          <p:cNvSpPr/>
          <p:nvPr/>
        </p:nvSpPr>
        <p:spPr>
          <a:xfrm flipH="1">
            <a:off x="6305562" y="-995510"/>
            <a:ext cx="12278020" cy="12278020"/>
          </a:xfrm>
          <a:custGeom>
            <a:avLst/>
            <a:gdLst/>
            <a:ahLst/>
            <a:cxnLst/>
            <a:rect l="l" t="t" r="r" b="b"/>
            <a:pathLst>
              <a:path w="12278020" h="12278020">
                <a:moveTo>
                  <a:pt x="12278019" y="0"/>
                </a:moveTo>
                <a:lnTo>
                  <a:pt x="0" y="0"/>
                </a:lnTo>
                <a:lnTo>
                  <a:pt x="0" y="12278020"/>
                </a:lnTo>
                <a:lnTo>
                  <a:pt x="12278019" y="12278020"/>
                </a:lnTo>
                <a:lnTo>
                  <a:pt x="12278019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4" name="AutoShape 4"/>
          <p:cNvSpPr/>
          <p:nvPr/>
        </p:nvSpPr>
        <p:spPr>
          <a:xfrm>
            <a:off x="1028700" y="3703457"/>
            <a:ext cx="16230600" cy="5554843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639230" y="-203728"/>
            <a:ext cx="8944351" cy="10694456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/>
              <a:stretch>
                <a:fillRect l="-31342" r="-52496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421946"/>
            <a:ext cx="9844147" cy="1993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5"/>
              </a:lnSpc>
            </a:pPr>
            <a:r>
              <a:rPr lang="en-US" sz="5199" spc="-306" dirty="0">
                <a:solidFill>
                  <a:srgbClr val="05276E"/>
                </a:solidFill>
                <a:latin typeface="Poppins Bold"/>
              </a:rPr>
              <a:t>Webinars and workshops, opportunities for </a:t>
            </a:r>
          </a:p>
          <a:p>
            <a:pPr>
              <a:lnSpc>
                <a:spcPts val="5095"/>
              </a:lnSpc>
            </a:pPr>
            <a:r>
              <a:rPr lang="en-US" sz="5199" spc="-306" dirty="0">
                <a:solidFill>
                  <a:srgbClr val="05276E"/>
                </a:solidFill>
                <a:latin typeface="Poppins Bold"/>
              </a:rPr>
              <a:t>information exchange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2372538" y="-2544471"/>
            <a:ext cx="5501578" cy="5501578"/>
            <a:chOff x="0" y="0"/>
            <a:chExt cx="7335438" cy="7335438"/>
          </a:xfrm>
        </p:grpSpPr>
        <p:sp>
          <p:nvSpPr>
            <p:cNvPr id="9" name="AutoShape 9"/>
            <p:cNvSpPr/>
            <p:nvPr/>
          </p:nvSpPr>
          <p:spPr>
            <a:xfrm rot="-2700000">
              <a:off x="139048" y="2009452"/>
              <a:ext cx="7057342" cy="3316533"/>
            </a:xfrm>
            <a:prstGeom prst="rect">
              <a:avLst/>
            </a:prstGeom>
            <a:solidFill>
              <a:srgbClr val="05276E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163384" y="3392627"/>
              <a:ext cx="1723776" cy="1723776"/>
            </a:xfrm>
            <a:custGeom>
              <a:avLst/>
              <a:gdLst/>
              <a:ahLst/>
              <a:cxnLst/>
              <a:rect l="l" t="t" r="r" b="b"/>
              <a:pathLst>
                <a:path w="1723776" h="1723776">
                  <a:moveTo>
                    <a:pt x="0" y="0"/>
                  </a:moveTo>
                  <a:lnTo>
                    <a:pt x="1723777" y="0"/>
                  </a:lnTo>
                  <a:lnTo>
                    <a:pt x="1723777" y="1723776"/>
                  </a:lnTo>
                  <a:lnTo>
                    <a:pt x="0" y="172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70473" y="3969453"/>
            <a:ext cx="8899492" cy="487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just">
              <a:lnSpc>
                <a:spcPts val="4324"/>
              </a:lnSpc>
              <a:buFont typeface="Arial"/>
              <a:buChar char="•"/>
            </a:pPr>
            <a:r>
              <a:rPr lang="en-US" sz="2499" spc="49">
                <a:solidFill>
                  <a:srgbClr val="FFFFFF"/>
                </a:solidFill>
                <a:latin typeface="Poppins"/>
              </a:rPr>
              <a:t>ENS hosts inspiring </a:t>
            </a:r>
            <a:r>
              <a:rPr lang="en-US" sz="2499" spc="49">
                <a:solidFill>
                  <a:srgbClr val="FFFFFF"/>
                </a:solidFill>
                <a:latin typeface="Poppins Bold"/>
              </a:rPr>
              <a:t>webinars </a:t>
            </a:r>
            <a:r>
              <a:rPr lang="en-US" sz="2499" spc="49">
                <a:solidFill>
                  <a:srgbClr val="FFFFFF"/>
                </a:solidFill>
                <a:latin typeface="Poppins"/>
              </a:rPr>
              <a:t>with its Members and other key stakeholders, to present and discuss the latest achievements and innovations in the nuclear sector</a:t>
            </a:r>
          </a:p>
          <a:p>
            <a:pPr algn="just">
              <a:lnSpc>
                <a:spcPts val="4324"/>
              </a:lnSpc>
            </a:pPr>
            <a:endParaRPr lang="en-US" sz="2499" spc="49">
              <a:solidFill>
                <a:srgbClr val="FFFFFF"/>
              </a:solidFill>
              <a:latin typeface="Poppins"/>
            </a:endParaRPr>
          </a:p>
          <a:p>
            <a:pPr marL="539749" lvl="1" indent="-269875" algn="just">
              <a:lnSpc>
                <a:spcPts val="4324"/>
              </a:lnSpc>
              <a:buFont typeface="Arial"/>
              <a:buChar char="•"/>
            </a:pPr>
            <a:r>
              <a:rPr lang="en-US" sz="2499" spc="49">
                <a:solidFill>
                  <a:srgbClr val="FFFFFF"/>
                </a:solidFill>
                <a:latin typeface="Poppins Bold"/>
              </a:rPr>
              <a:t>Professional workshops</a:t>
            </a:r>
            <a:r>
              <a:rPr lang="en-US" sz="2499" spc="49">
                <a:solidFill>
                  <a:srgbClr val="FFFFFF"/>
                </a:solidFill>
                <a:latin typeface="Poppins"/>
              </a:rPr>
              <a:t> (e.g. HR &amp; Skills in Nuclear) foster the information exchange and support knowledge management in the ENS community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/>
      <p:bldP spid="7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034576" y="4465219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BE"/>
          </a:p>
        </p:txBody>
      </p:sp>
      <p:sp>
        <p:nvSpPr>
          <p:cNvPr id="3" name="AutoShape 3"/>
          <p:cNvSpPr/>
          <p:nvPr/>
        </p:nvSpPr>
        <p:spPr>
          <a:xfrm>
            <a:off x="-755783" y="9591065"/>
            <a:ext cx="19589627" cy="1351653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sp>
        <p:nvSpPr>
          <p:cNvPr id="4" name="AutoShape 4"/>
          <p:cNvSpPr/>
          <p:nvPr/>
        </p:nvSpPr>
        <p:spPr>
          <a:xfrm>
            <a:off x="1028700" y="-675827"/>
            <a:ext cx="17805144" cy="1351653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grpSp>
        <p:nvGrpSpPr>
          <p:cNvPr id="5" name="Group 5"/>
          <p:cNvGrpSpPr/>
          <p:nvPr/>
        </p:nvGrpSpPr>
        <p:grpSpPr>
          <a:xfrm>
            <a:off x="-2372538" y="-2544471"/>
            <a:ext cx="5501578" cy="5501578"/>
            <a:chOff x="0" y="0"/>
            <a:chExt cx="7335438" cy="7335438"/>
          </a:xfrm>
        </p:grpSpPr>
        <p:sp>
          <p:nvSpPr>
            <p:cNvPr id="6" name="AutoShape 6"/>
            <p:cNvSpPr/>
            <p:nvPr/>
          </p:nvSpPr>
          <p:spPr>
            <a:xfrm rot="-2700000">
              <a:off x="139048" y="2009452"/>
              <a:ext cx="7057342" cy="3316533"/>
            </a:xfrm>
            <a:prstGeom prst="rect">
              <a:avLst/>
            </a:prstGeom>
            <a:solidFill>
              <a:srgbClr val="05276E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3163384" y="3392627"/>
              <a:ext cx="1723776" cy="1723776"/>
            </a:xfrm>
            <a:custGeom>
              <a:avLst/>
              <a:gdLst/>
              <a:ahLst/>
              <a:cxnLst/>
              <a:rect l="l" t="t" r="r" b="b"/>
              <a:pathLst>
                <a:path w="1723776" h="1723776">
                  <a:moveTo>
                    <a:pt x="0" y="0"/>
                  </a:moveTo>
                  <a:lnTo>
                    <a:pt x="1723777" y="0"/>
                  </a:lnTo>
                  <a:lnTo>
                    <a:pt x="1723777" y="1723776"/>
                  </a:lnTo>
                  <a:lnTo>
                    <a:pt x="0" y="172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8" name="AutoShape 8"/>
          <p:cNvSpPr/>
          <p:nvPr/>
        </p:nvSpPr>
        <p:spPr>
          <a:xfrm>
            <a:off x="616806" y="4039590"/>
            <a:ext cx="16230600" cy="4468993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sp>
        <p:nvSpPr>
          <p:cNvPr id="9" name="TextBox 9"/>
          <p:cNvSpPr txBox="1"/>
          <p:nvPr/>
        </p:nvSpPr>
        <p:spPr>
          <a:xfrm>
            <a:off x="822642" y="4577049"/>
            <a:ext cx="9314689" cy="324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just">
              <a:lnSpc>
                <a:spcPts val="4324"/>
              </a:lnSpc>
              <a:buFont typeface="Arial"/>
              <a:buChar char="•"/>
            </a:pPr>
            <a:r>
              <a:rPr lang="en-US" sz="2499" spc="49" dirty="0">
                <a:solidFill>
                  <a:srgbClr val="FFFFFF"/>
                </a:solidFill>
                <a:latin typeface="Poppins"/>
              </a:rPr>
              <a:t>ENS's social media accounts have been </a:t>
            </a:r>
            <a:r>
              <a:rPr lang="en-US" sz="2499" spc="49" dirty="0">
                <a:solidFill>
                  <a:srgbClr val="FFFFFF"/>
                </a:solidFill>
                <a:latin typeface="Poppins Bold"/>
              </a:rPr>
              <a:t>rapidly growing</a:t>
            </a:r>
            <a:r>
              <a:rPr lang="en-US" sz="2499" spc="49" dirty="0">
                <a:solidFill>
                  <a:srgbClr val="FFFFFF"/>
                </a:solidFill>
                <a:latin typeface="Poppins"/>
              </a:rPr>
              <a:t>, fostering </a:t>
            </a:r>
            <a:r>
              <a:rPr lang="en-US" sz="2499" spc="49" dirty="0">
                <a:solidFill>
                  <a:srgbClr val="FFFFFF"/>
                </a:solidFill>
                <a:latin typeface="Poppins Bold"/>
              </a:rPr>
              <a:t>vibrant networks</a:t>
            </a:r>
            <a:r>
              <a:rPr lang="en-US" sz="2499" spc="49" dirty="0">
                <a:solidFill>
                  <a:srgbClr val="FFFFFF"/>
                </a:solidFill>
                <a:latin typeface="Poppins"/>
              </a:rPr>
              <a:t> within the dynamic nuclear sector</a:t>
            </a:r>
          </a:p>
          <a:p>
            <a:pPr algn="just">
              <a:lnSpc>
                <a:spcPts val="4324"/>
              </a:lnSpc>
            </a:pPr>
            <a:endParaRPr lang="en-US" sz="2499" spc="49" dirty="0">
              <a:solidFill>
                <a:srgbClr val="FFFFFF"/>
              </a:solidFill>
              <a:latin typeface="Poppins"/>
            </a:endParaRPr>
          </a:p>
          <a:p>
            <a:pPr marL="539749" lvl="1" indent="-269875" algn="just">
              <a:lnSpc>
                <a:spcPts val="4324"/>
              </a:lnSpc>
              <a:buFont typeface="Arial"/>
              <a:buChar char="•"/>
            </a:pPr>
            <a:r>
              <a:rPr lang="en-US" sz="2499" spc="49" dirty="0">
                <a:solidFill>
                  <a:srgbClr val="FFFFFF"/>
                </a:solidFill>
                <a:latin typeface="Poppins"/>
              </a:rPr>
              <a:t>ENS connects with a </a:t>
            </a:r>
            <a:r>
              <a:rPr lang="en-US" sz="2499" spc="49" dirty="0">
                <a:solidFill>
                  <a:srgbClr val="FFFFFF"/>
                </a:solidFill>
                <a:latin typeface="Poppins Bold"/>
              </a:rPr>
              <a:t>broad and diverse audience</a:t>
            </a:r>
            <a:r>
              <a:rPr lang="en-US" sz="2499" spc="49" dirty="0">
                <a:solidFill>
                  <a:srgbClr val="FFFFFF"/>
                </a:solidFill>
                <a:latin typeface="Poppins"/>
              </a:rPr>
              <a:t>, forming a </a:t>
            </a:r>
            <a:r>
              <a:rPr lang="en-US" sz="2499" spc="49" dirty="0">
                <a:solidFill>
                  <a:srgbClr val="FFFFFF"/>
                </a:solidFill>
                <a:latin typeface="Poppins Bold"/>
              </a:rPr>
              <a:t>highly engaged professional community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639230" y="-203728"/>
            <a:ext cx="8944351" cy="10694456"/>
            <a:chOff x="0" y="0"/>
            <a:chExt cx="8603361" cy="10286746"/>
          </a:xfrm>
        </p:grpSpPr>
        <p:sp>
          <p:nvSpPr>
            <p:cNvPr id="11" name="Freeform 11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673867" y="1197880"/>
            <a:ext cx="6191471" cy="6069307"/>
          </a:xfrm>
          <a:custGeom>
            <a:avLst/>
            <a:gdLst/>
            <a:ahLst/>
            <a:cxnLst/>
            <a:rect l="l" t="t" r="r" b="b"/>
            <a:pathLst>
              <a:path w="6191471" h="6069307">
                <a:moveTo>
                  <a:pt x="0" y="0"/>
                </a:moveTo>
                <a:lnTo>
                  <a:pt x="6191471" y="0"/>
                </a:lnTo>
                <a:lnTo>
                  <a:pt x="6191471" y="6069307"/>
                </a:lnTo>
                <a:lnTo>
                  <a:pt x="0" y="606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 l="-106684" t="-63949" r="-83151" b="-60670"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13" name="Group 13"/>
          <p:cNvGrpSpPr/>
          <p:nvPr/>
        </p:nvGrpSpPr>
        <p:grpSpPr>
          <a:xfrm>
            <a:off x="11857170" y="1432446"/>
            <a:ext cx="6179081" cy="7457015"/>
            <a:chOff x="0" y="0"/>
            <a:chExt cx="8238775" cy="9942687"/>
          </a:xfrm>
        </p:grpSpPr>
        <p:sp>
          <p:nvSpPr>
            <p:cNvPr id="14" name="TextBox 14"/>
            <p:cNvSpPr txBox="1"/>
            <p:nvPr/>
          </p:nvSpPr>
          <p:spPr>
            <a:xfrm>
              <a:off x="1259096" y="9730594"/>
              <a:ext cx="363774" cy="212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58"/>
                </a:lnSpc>
              </a:pPr>
              <a:r>
                <a:rPr lang="en-US" sz="970">
                  <a:solidFill>
                    <a:srgbClr val="000000"/>
                  </a:solidFill>
                  <a:latin typeface="Poppins Bold"/>
                </a:rPr>
                <a:t>2019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750651" y="9730594"/>
              <a:ext cx="401905" cy="212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58"/>
                </a:lnSpc>
              </a:pPr>
              <a:r>
                <a:rPr lang="en-US" sz="970">
                  <a:solidFill>
                    <a:srgbClr val="000000"/>
                  </a:solidFill>
                  <a:latin typeface="Poppins Bold"/>
                </a:rPr>
                <a:t>2020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283947" y="9730594"/>
              <a:ext cx="356554" cy="212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58"/>
                </a:lnSpc>
              </a:pPr>
              <a:r>
                <a:rPr lang="en-US" sz="970">
                  <a:solidFill>
                    <a:srgbClr val="000000"/>
                  </a:solidFill>
                  <a:latin typeface="Poppins Bold"/>
                </a:rPr>
                <a:t>2021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778550" y="9730594"/>
              <a:ext cx="388589" cy="212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58"/>
                </a:lnSpc>
              </a:pPr>
              <a:r>
                <a:rPr lang="en-US" sz="970">
                  <a:solidFill>
                    <a:srgbClr val="000000"/>
                  </a:solidFill>
                  <a:latin typeface="Poppins Bold"/>
                </a:rPr>
                <a:t>2022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286390" y="9730594"/>
              <a:ext cx="394151" cy="212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58"/>
                </a:lnSpc>
              </a:pPr>
              <a:r>
                <a:rPr lang="en-US" sz="970">
                  <a:solidFill>
                    <a:srgbClr val="000000"/>
                  </a:solidFill>
                  <a:latin typeface="Poppins Bold"/>
                </a:rPr>
                <a:t>2023</a:t>
              </a:r>
            </a:p>
          </p:txBody>
        </p: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685672" y="96521"/>
              <a:ext cx="7553103" cy="9570977"/>
              <a:chOff x="0" y="0"/>
              <a:chExt cx="18683713" cy="2367522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-6350"/>
                <a:ext cx="1868371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8683712" h="12700">
                    <a:moveTo>
                      <a:pt x="0" y="0"/>
                    </a:moveTo>
                    <a:lnTo>
                      <a:pt x="18683712" y="0"/>
                    </a:lnTo>
                    <a:lnTo>
                      <a:pt x="1868371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  <p:txBody>
              <a:bodyPr/>
              <a:lstStyle/>
              <a:p>
                <a:endParaRPr lang="en-BE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0" y="5912455"/>
                <a:ext cx="1868371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8683712" h="12700">
                    <a:moveTo>
                      <a:pt x="0" y="0"/>
                    </a:moveTo>
                    <a:lnTo>
                      <a:pt x="18683712" y="0"/>
                    </a:lnTo>
                    <a:lnTo>
                      <a:pt x="1868371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  <p:txBody>
              <a:bodyPr/>
              <a:lstStyle/>
              <a:p>
                <a:endParaRPr lang="en-BE"/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0" y="11831261"/>
                <a:ext cx="1868371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8683712" h="12700">
                    <a:moveTo>
                      <a:pt x="0" y="0"/>
                    </a:moveTo>
                    <a:lnTo>
                      <a:pt x="18683712" y="0"/>
                    </a:lnTo>
                    <a:lnTo>
                      <a:pt x="1868371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  <p:txBody>
              <a:bodyPr/>
              <a:lstStyle/>
              <a:p>
                <a:endParaRPr lang="en-BE"/>
              </a:p>
            </p:txBody>
          </p:sp>
          <p:sp>
            <p:nvSpPr>
              <p:cNvPr id="23" name="Freeform 23"/>
              <p:cNvSpPr/>
              <p:nvPr/>
            </p:nvSpPr>
            <p:spPr>
              <a:xfrm>
                <a:off x="0" y="17750065"/>
                <a:ext cx="1868371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8683712" h="12700">
                    <a:moveTo>
                      <a:pt x="0" y="0"/>
                    </a:moveTo>
                    <a:lnTo>
                      <a:pt x="18683712" y="0"/>
                    </a:lnTo>
                    <a:lnTo>
                      <a:pt x="1868371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  <p:txBody>
              <a:bodyPr/>
              <a:lstStyle/>
              <a:p>
                <a:endParaRPr lang="en-BE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0" y="23668872"/>
                <a:ext cx="1868371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8683712" h="12700">
                    <a:moveTo>
                      <a:pt x="0" y="0"/>
                    </a:moveTo>
                    <a:lnTo>
                      <a:pt x="18683712" y="0"/>
                    </a:lnTo>
                    <a:lnTo>
                      <a:pt x="1868371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  <p:txBody>
              <a:bodyPr/>
              <a:lstStyle/>
              <a:p>
                <a:endParaRPr lang="en-BE"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0" y="-19050"/>
              <a:ext cx="603526" cy="212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58"/>
                </a:lnSpc>
              </a:pPr>
              <a:r>
                <a:rPr lang="en-US" sz="970">
                  <a:solidFill>
                    <a:srgbClr val="000000"/>
                  </a:solidFill>
                  <a:latin typeface="Poppins Bold"/>
                </a:rPr>
                <a:t>20.000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32356" y="2373694"/>
              <a:ext cx="571171" cy="212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58"/>
                </a:lnSpc>
              </a:pPr>
              <a:r>
                <a:rPr lang="en-US" sz="970">
                  <a:solidFill>
                    <a:srgbClr val="000000"/>
                  </a:solidFill>
                  <a:latin typeface="Poppins Bold"/>
                </a:rPr>
                <a:t>15.000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2035" y="4766438"/>
              <a:ext cx="571492" cy="212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58"/>
                </a:lnSpc>
              </a:pPr>
              <a:r>
                <a:rPr lang="en-US" sz="970">
                  <a:solidFill>
                    <a:srgbClr val="000000"/>
                  </a:solidFill>
                  <a:latin typeface="Poppins Bold"/>
                </a:rPr>
                <a:t>10.000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94179" y="7159183"/>
              <a:ext cx="509347" cy="212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58"/>
                </a:lnSpc>
              </a:pPr>
              <a:r>
                <a:rPr lang="en-US" sz="970">
                  <a:solidFill>
                    <a:srgbClr val="000000"/>
                  </a:solidFill>
                  <a:latin typeface="Poppins Bold"/>
                </a:rPr>
                <a:t>5.000 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461536" y="9551927"/>
              <a:ext cx="141990" cy="212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58"/>
                </a:lnSpc>
              </a:pPr>
              <a:r>
                <a:rPr lang="en-US" sz="970">
                  <a:solidFill>
                    <a:srgbClr val="000000"/>
                  </a:solidFill>
                  <a:latin typeface="Poppins Bold"/>
                </a:rPr>
                <a:t>0 </a:t>
              </a:r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440983" y="1115352"/>
              <a:ext cx="6042482" cy="8552146"/>
              <a:chOff x="1868371" y="2520227"/>
              <a:chExt cx="14946970" cy="2115499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868371" y="2520227"/>
                <a:ext cx="14946970" cy="21154994"/>
              </a:xfrm>
              <a:custGeom>
                <a:avLst/>
                <a:gdLst/>
                <a:ahLst/>
                <a:cxnLst/>
                <a:rect l="l" t="t" r="r" b="b"/>
                <a:pathLst>
                  <a:path w="14946970" h="21154994">
                    <a:moveTo>
                      <a:pt x="0" y="21154995"/>
                    </a:moveTo>
                    <a:lnTo>
                      <a:pt x="0" y="17800215"/>
                    </a:lnTo>
                    <a:lnTo>
                      <a:pt x="3736743" y="14953271"/>
                    </a:lnTo>
                    <a:lnTo>
                      <a:pt x="7473485" y="9909264"/>
                    </a:lnTo>
                    <a:lnTo>
                      <a:pt x="11210228" y="4714921"/>
                    </a:lnTo>
                    <a:lnTo>
                      <a:pt x="14946970" y="0"/>
                    </a:lnTo>
                    <a:lnTo>
                      <a:pt x="14946970" y="21154995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  <p:txBody>
              <a:bodyPr/>
              <a:lstStyle/>
              <a:p>
                <a:endParaRPr lang="en-BE"/>
              </a:p>
            </p:txBody>
          </p:sp>
        </p:grpSp>
      </p:grpSp>
      <p:sp>
        <p:nvSpPr>
          <p:cNvPr id="32" name="TextBox 32"/>
          <p:cNvSpPr txBox="1"/>
          <p:nvPr/>
        </p:nvSpPr>
        <p:spPr>
          <a:xfrm>
            <a:off x="1028700" y="1785840"/>
            <a:ext cx="8902572" cy="1683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71"/>
              </a:lnSpc>
            </a:pPr>
            <a:r>
              <a:rPr lang="en-US" sz="6399" spc="-377" dirty="0">
                <a:solidFill>
                  <a:srgbClr val="05276E"/>
                </a:solidFill>
                <a:latin typeface="Poppins Bold"/>
              </a:rPr>
              <a:t>A growing, engaging</a:t>
            </a:r>
          </a:p>
          <a:p>
            <a:pPr>
              <a:lnSpc>
                <a:spcPts val="6271"/>
              </a:lnSpc>
            </a:pPr>
            <a:r>
              <a:rPr lang="en-US" sz="6399" spc="-377" dirty="0">
                <a:solidFill>
                  <a:srgbClr val="05276E"/>
                </a:solidFill>
                <a:latin typeface="Poppins Bold"/>
              </a:rPr>
              <a:t>network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357757" y="840342"/>
            <a:ext cx="5177907" cy="389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1"/>
              </a:lnSpc>
            </a:pPr>
            <a:r>
              <a:rPr lang="en-US" sz="2331" spc="46">
                <a:solidFill>
                  <a:srgbClr val="000000"/>
                </a:solidFill>
                <a:latin typeface="Poppins Bold"/>
              </a:rPr>
              <a:t>ENS SM - Followers (2019-2023)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8" grpId="0" animBg="1"/>
      <p:bldP spid="8" grpId="1" animBg="1"/>
      <p:bldP spid="9" grpId="0"/>
      <p:bldP spid="9" grpId="1"/>
      <p:bldP spid="12" grpId="0" animBg="1"/>
      <p:bldP spid="12" grpId="1" animBg="1"/>
      <p:bldP spid="32" grpId="0"/>
      <p:bldP spid="32" grpId="1"/>
      <p:bldP spid="33" grpId="0"/>
      <p:bldP spid="3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BE"/>
          </a:p>
        </p:txBody>
      </p:sp>
      <p:sp>
        <p:nvSpPr>
          <p:cNvPr id="3" name="Freeform 3"/>
          <p:cNvSpPr/>
          <p:nvPr/>
        </p:nvSpPr>
        <p:spPr>
          <a:xfrm flipH="1">
            <a:off x="6305562" y="-995510"/>
            <a:ext cx="12278020" cy="12278020"/>
          </a:xfrm>
          <a:custGeom>
            <a:avLst/>
            <a:gdLst/>
            <a:ahLst/>
            <a:cxnLst/>
            <a:rect l="l" t="t" r="r" b="b"/>
            <a:pathLst>
              <a:path w="12278020" h="12278020">
                <a:moveTo>
                  <a:pt x="12278019" y="0"/>
                </a:moveTo>
                <a:lnTo>
                  <a:pt x="0" y="0"/>
                </a:lnTo>
                <a:lnTo>
                  <a:pt x="0" y="12278020"/>
                </a:lnTo>
                <a:lnTo>
                  <a:pt x="12278019" y="12278020"/>
                </a:lnTo>
                <a:lnTo>
                  <a:pt x="12278019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4" name="AutoShape 4"/>
          <p:cNvSpPr/>
          <p:nvPr/>
        </p:nvSpPr>
        <p:spPr>
          <a:xfrm>
            <a:off x="1028700" y="3703457"/>
            <a:ext cx="16230600" cy="4631352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639230" y="0"/>
            <a:ext cx="10355622" cy="12381864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/>
              <a:stretch>
                <a:fillRect l="-41180" r="-38283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421946"/>
            <a:ext cx="9908651" cy="1480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88"/>
              </a:lnSpc>
            </a:pPr>
            <a:r>
              <a:rPr lang="en-US" sz="5600" spc="-330">
                <a:solidFill>
                  <a:srgbClr val="05276E"/>
                </a:solidFill>
                <a:latin typeface="Poppins Bold"/>
              </a:rPr>
              <a:t>Reach out to the community.</a:t>
            </a:r>
          </a:p>
          <a:p>
            <a:pPr>
              <a:lnSpc>
                <a:spcPts val="5488"/>
              </a:lnSpc>
            </a:pPr>
            <a:r>
              <a:rPr lang="en-US" sz="5600" spc="-330">
                <a:solidFill>
                  <a:srgbClr val="05276E"/>
                </a:solidFill>
                <a:latin typeface="Poppins Bold"/>
              </a:rPr>
              <a:t>ENS Newsletter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2372538" y="-2544471"/>
            <a:ext cx="5501578" cy="5501578"/>
            <a:chOff x="0" y="0"/>
            <a:chExt cx="7335438" cy="7335438"/>
          </a:xfrm>
        </p:grpSpPr>
        <p:sp>
          <p:nvSpPr>
            <p:cNvPr id="9" name="AutoShape 9"/>
            <p:cNvSpPr/>
            <p:nvPr/>
          </p:nvSpPr>
          <p:spPr>
            <a:xfrm rot="-2700000">
              <a:off x="139048" y="2009452"/>
              <a:ext cx="7057342" cy="3316533"/>
            </a:xfrm>
            <a:prstGeom prst="rect">
              <a:avLst/>
            </a:prstGeom>
            <a:solidFill>
              <a:srgbClr val="05276E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163384" y="3392627"/>
              <a:ext cx="1723776" cy="1723776"/>
            </a:xfrm>
            <a:custGeom>
              <a:avLst/>
              <a:gdLst/>
              <a:ahLst/>
              <a:cxnLst/>
              <a:rect l="l" t="t" r="r" b="b"/>
              <a:pathLst>
                <a:path w="1723776" h="1723776">
                  <a:moveTo>
                    <a:pt x="0" y="0"/>
                  </a:moveTo>
                  <a:lnTo>
                    <a:pt x="1723777" y="0"/>
                  </a:lnTo>
                  <a:lnTo>
                    <a:pt x="1723777" y="1723776"/>
                  </a:lnTo>
                  <a:lnTo>
                    <a:pt x="0" y="172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51938" y="4224433"/>
            <a:ext cx="9462176" cy="343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3876" lvl="1" indent="-286938" algn="just">
              <a:lnSpc>
                <a:spcPts val="4598"/>
              </a:lnSpc>
              <a:buFont typeface="Arial"/>
              <a:buChar char="•"/>
            </a:pPr>
            <a:r>
              <a:rPr lang="en-US" sz="2658" spc="53" dirty="0">
                <a:solidFill>
                  <a:srgbClr val="FFFFFF"/>
                </a:solidFill>
                <a:latin typeface="Poppins"/>
              </a:rPr>
              <a:t>The ENS quarterly newsletters connect </a:t>
            </a:r>
            <a:r>
              <a:rPr lang="en-US" sz="2658" spc="53" dirty="0">
                <a:solidFill>
                  <a:srgbClr val="FFFFFF"/>
                </a:solidFill>
                <a:latin typeface="Poppins Bold"/>
              </a:rPr>
              <a:t>over 1,000 subscribers</a:t>
            </a:r>
            <a:r>
              <a:rPr lang="en-US" sz="2658" spc="53" dirty="0">
                <a:solidFill>
                  <a:srgbClr val="FFFFFF"/>
                </a:solidFill>
                <a:latin typeface="Poppins"/>
              </a:rPr>
              <a:t> from around the globe</a:t>
            </a:r>
          </a:p>
          <a:p>
            <a:pPr algn="just">
              <a:lnSpc>
                <a:spcPts val="4598"/>
              </a:lnSpc>
            </a:pPr>
            <a:endParaRPr lang="en-US" sz="2658" spc="53" dirty="0">
              <a:solidFill>
                <a:srgbClr val="FFFFFF"/>
              </a:solidFill>
              <a:latin typeface="Poppins"/>
            </a:endParaRPr>
          </a:p>
          <a:p>
            <a:pPr marL="573876" lvl="1" indent="-286938" algn="just">
              <a:lnSpc>
                <a:spcPts val="4598"/>
              </a:lnSpc>
              <a:buFont typeface="Arial"/>
              <a:buChar char="•"/>
            </a:pPr>
            <a:r>
              <a:rPr lang="en-US" sz="2658" spc="53" dirty="0">
                <a:solidFill>
                  <a:srgbClr val="FFFFFF"/>
                </a:solidFill>
                <a:latin typeface="Poppins"/>
              </a:rPr>
              <a:t>We collect </a:t>
            </a:r>
            <a:r>
              <a:rPr lang="en-US" sz="2658" spc="53" dirty="0">
                <a:solidFill>
                  <a:srgbClr val="FFFFFF"/>
                </a:solidFill>
                <a:latin typeface="Poppins Bold"/>
              </a:rPr>
              <a:t>news</a:t>
            </a:r>
            <a:r>
              <a:rPr lang="en-US" sz="2658" spc="53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2658" spc="53" dirty="0">
                <a:solidFill>
                  <a:srgbClr val="FFFFFF"/>
                </a:solidFill>
                <a:latin typeface="Poppins Bold"/>
              </a:rPr>
              <a:t>interviews</a:t>
            </a:r>
            <a:r>
              <a:rPr lang="en-US" sz="2658" spc="53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2658" spc="53" dirty="0">
                <a:solidFill>
                  <a:srgbClr val="FFFFFF"/>
                </a:solidFill>
                <a:latin typeface="Poppins Bold"/>
              </a:rPr>
              <a:t>conferences</a:t>
            </a:r>
            <a:r>
              <a:rPr lang="en-US" sz="2658" spc="53" dirty="0">
                <a:solidFill>
                  <a:srgbClr val="FFFFFF"/>
                </a:solidFill>
                <a:latin typeface="Poppins"/>
              </a:rPr>
              <a:t>, and </a:t>
            </a:r>
            <a:r>
              <a:rPr lang="en-US" sz="2658" spc="53" dirty="0">
                <a:solidFill>
                  <a:srgbClr val="FFFFFF"/>
                </a:solidFill>
                <a:latin typeface="Poppins Bold"/>
              </a:rPr>
              <a:t>invitations </a:t>
            </a:r>
            <a:r>
              <a:rPr lang="en-US" sz="2658" spc="53" dirty="0">
                <a:solidFill>
                  <a:srgbClr val="FFFFFF"/>
                </a:solidFill>
                <a:latin typeface="Poppins"/>
              </a:rPr>
              <a:t>from all our Members, sharing them with our community and keeping it well-informed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/>
      <p:bldP spid="7" grpId="1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9228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BE"/>
          </a:p>
        </p:txBody>
      </p:sp>
      <p:sp>
        <p:nvSpPr>
          <p:cNvPr id="3" name="Freeform 3"/>
          <p:cNvSpPr/>
          <p:nvPr/>
        </p:nvSpPr>
        <p:spPr>
          <a:xfrm flipH="1">
            <a:off x="6305562" y="-995510"/>
            <a:ext cx="12278020" cy="12278020"/>
          </a:xfrm>
          <a:custGeom>
            <a:avLst/>
            <a:gdLst/>
            <a:ahLst/>
            <a:cxnLst/>
            <a:rect l="l" t="t" r="r" b="b"/>
            <a:pathLst>
              <a:path w="12278020" h="12278020">
                <a:moveTo>
                  <a:pt x="12278019" y="0"/>
                </a:moveTo>
                <a:lnTo>
                  <a:pt x="0" y="0"/>
                </a:lnTo>
                <a:lnTo>
                  <a:pt x="0" y="12278020"/>
                </a:lnTo>
                <a:lnTo>
                  <a:pt x="12278019" y="12278020"/>
                </a:lnTo>
                <a:lnTo>
                  <a:pt x="12278019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4" name="AutoShape 4"/>
          <p:cNvSpPr/>
          <p:nvPr/>
        </p:nvSpPr>
        <p:spPr>
          <a:xfrm>
            <a:off x="1028700" y="3703457"/>
            <a:ext cx="16230600" cy="5766754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343649" y="-203728"/>
            <a:ext cx="8944351" cy="10694456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 rot="267043">
              <a:off x="408201" y="-317668"/>
              <a:ext cx="8581149" cy="10921987"/>
            </a:xfrm>
            <a:custGeom>
              <a:avLst/>
              <a:gdLst/>
              <a:ahLst/>
              <a:cxnLst/>
              <a:rect l="l" t="t" r="r" b="b"/>
              <a:pathLst>
                <a:path w="8581149" h="10921987">
                  <a:moveTo>
                    <a:pt x="8578577" y="10219758"/>
                  </a:moveTo>
                  <a:cubicBezTo>
                    <a:pt x="8581150" y="10252805"/>
                    <a:pt x="8570691" y="10255912"/>
                    <a:pt x="8542962" y="10258070"/>
                  </a:cubicBezTo>
                  <a:cubicBezTo>
                    <a:pt x="5696941" y="10478957"/>
                    <a:pt x="2851097" y="10700467"/>
                    <a:pt x="5126" y="10921987"/>
                  </a:cubicBezTo>
                  <a:cubicBezTo>
                    <a:pt x="0" y="10908501"/>
                    <a:pt x="5356" y="10895473"/>
                    <a:pt x="7272" y="10882458"/>
                  </a:cubicBezTo>
                  <a:cubicBezTo>
                    <a:pt x="88789" y="10312821"/>
                    <a:pt x="170443" y="9743300"/>
                    <a:pt x="252350" y="9173759"/>
                  </a:cubicBezTo>
                  <a:cubicBezTo>
                    <a:pt x="369141" y="8361766"/>
                    <a:pt x="486322" y="7549871"/>
                    <a:pt x="602986" y="6737887"/>
                  </a:cubicBezTo>
                  <a:cubicBezTo>
                    <a:pt x="747092" y="5735113"/>
                    <a:pt x="890691" y="4732377"/>
                    <a:pt x="1034680" y="3729739"/>
                  </a:cubicBezTo>
                  <a:cubicBezTo>
                    <a:pt x="1180992" y="2711124"/>
                    <a:pt x="1327441" y="1692626"/>
                    <a:pt x="1474396" y="674089"/>
                  </a:cubicBezTo>
                  <a:cubicBezTo>
                    <a:pt x="1483330" y="612122"/>
                    <a:pt x="1487218" y="549146"/>
                    <a:pt x="1504793" y="488545"/>
                  </a:cubicBezTo>
                  <a:cubicBezTo>
                    <a:pt x="3584857" y="326640"/>
                    <a:pt x="5664922" y="164735"/>
                    <a:pt x="7744937" y="2198"/>
                  </a:cubicBezTo>
                  <a:cubicBezTo>
                    <a:pt x="7773172" y="0"/>
                    <a:pt x="7783061" y="2670"/>
                    <a:pt x="7785575" y="34957"/>
                  </a:cubicBezTo>
                  <a:cubicBezTo>
                    <a:pt x="8049068" y="3429999"/>
                    <a:pt x="8313321" y="6824982"/>
                    <a:pt x="8578577" y="10219758"/>
                  </a:cubicBezTo>
                  <a:close/>
                </a:path>
              </a:pathLst>
            </a:custGeom>
            <a:blipFill>
              <a:blip r:embed="rId5"/>
              <a:stretch>
                <a:fillRect l="-350148" t="-35379" r="-970" b="-20057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544509"/>
            <a:ext cx="9908651" cy="1683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71"/>
              </a:lnSpc>
            </a:pPr>
            <a:r>
              <a:rPr lang="en-US" sz="6399" spc="-377">
                <a:solidFill>
                  <a:srgbClr val="05276E"/>
                </a:solidFill>
                <a:latin typeface="Poppins Bold"/>
              </a:rPr>
              <a:t>ENS Young Generation Network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2372538" y="-2544471"/>
            <a:ext cx="5501578" cy="5501578"/>
            <a:chOff x="0" y="0"/>
            <a:chExt cx="7335438" cy="7335438"/>
          </a:xfrm>
        </p:grpSpPr>
        <p:sp>
          <p:nvSpPr>
            <p:cNvPr id="9" name="AutoShape 9"/>
            <p:cNvSpPr/>
            <p:nvPr/>
          </p:nvSpPr>
          <p:spPr>
            <a:xfrm rot="-2700000">
              <a:off x="139048" y="2009452"/>
              <a:ext cx="7057342" cy="3316533"/>
            </a:xfrm>
            <a:prstGeom prst="rect">
              <a:avLst/>
            </a:prstGeom>
            <a:solidFill>
              <a:srgbClr val="05276E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163384" y="3392627"/>
              <a:ext cx="1723776" cy="1723776"/>
            </a:xfrm>
            <a:custGeom>
              <a:avLst/>
              <a:gdLst/>
              <a:ahLst/>
              <a:cxnLst/>
              <a:rect l="l" t="t" r="r" b="b"/>
              <a:pathLst>
                <a:path w="1723776" h="1723776">
                  <a:moveTo>
                    <a:pt x="0" y="0"/>
                  </a:moveTo>
                  <a:lnTo>
                    <a:pt x="1723777" y="0"/>
                  </a:lnTo>
                  <a:lnTo>
                    <a:pt x="1723777" y="1723776"/>
                  </a:lnTo>
                  <a:lnTo>
                    <a:pt x="0" y="172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88977" y="3670506"/>
            <a:ext cx="8663285" cy="5466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just">
              <a:lnSpc>
                <a:spcPts val="4324"/>
              </a:lnSpc>
              <a:buFont typeface="Arial" panose="020B0604020202020204" pitchFamily="34" charset="0"/>
              <a:buChar char="•"/>
            </a:pPr>
            <a:r>
              <a:rPr lang="en-US" sz="2499" spc="49" dirty="0">
                <a:solidFill>
                  <a:srgbClr val="FFFFFF"/>
                </a:solidFill>
                <a:latin typeface="Poppins"/>
              </a:rPr>
              <a:t>Representing over </a:t>
            </a:r>
            <a:r>
              <a:rPr lang="en-US" sz="2499" spc="49" dirty="0">
                <a:solidFill>
                  <a:srgbClr val="FFFFFF"/>
                </a:solidFill>
                <a:latin typeface="Poppins Bold"/>
              </a:rPr>
              <a:t>4000 students and young professionals</a:t>
            </a:r>
            <a:r>
              <a:rPr lang="en-US" sz="2499" spc="4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342900" indent="-342900" algn="just">
              <a:lnSpc>
                <a:spcPts val="4324"/>
              </a:lnSpc>
              <a:buFont typeface="Arial" panose="020B0604020202020204" pitchFamily="34" charset="0"/>
              <a:buChar char="•"/>
            </a:pPr>
            <a:r>
              <a:rPr lang="en-US" sz="2499" b="1" spc="49" dirty="0">
                <a:solidFill>
                  <a:srgbClr val="FFFFFF"/>
                </a:solidFill>
                <a:latin typeface="Poppins"/>
              </a:rPr>
              <a:t>Aims</a:t>
            </a:r>
          </a:p>
          <a:p>
            <a:pPr marL="800100" lvl="1" indent="-342900" algn="just">
              <a:lnSpc>
                <a:spcPts val="4324"/>
              </a:lnSpc>
              <a:buFont typeface="Arial" panose="020B0604020202020204" pitchFamily="34" charset="0"/>
              <a:buChar char="•"/>
            </a:pPr>
            <a:r>
              <a:rPr lang="en-US" sz="2499" spc="49" dirty="0" err="1">
                <a:solidFill>
                  <a:srgbClr val="FFFFFF"/>
                </a:solidFill>
                <a:latin typeface="Poppins Bold"/>
              </a:rPr>
              <a:t>Vulgarisation</a:t>
            </a:r>
            <a:r>
              <a:rPr lang="en-US" sz="2499" spc="49" dirty="0">
                <a:solidFill>
                  <a:srgbClr val="FFFFFF"/>
                </a:solidFill>
                <a:latin typeface="Poppins Bold"/>
              </a:rPr>
              <a:t> </a:t>
            </a:r>
            <a:r>
              <a:rPr lang="en-US" sz="2499" spc="49" dirty="0">
                <a:solidFill>
                  <a:srgbClr val="FFFFFF"/>
                </a:solidFill>
                <a:latin typeface="Poppins"/>
              </a:rPr>
              <a:t>of nuclear science and technology</a:t>
            </a:r>
          </a:p>
          <a:p>
            <a:pPr marL="800100" lvl="1" indent="-342900" algn="just">
              <a:lnSpc>
                <a:spcPts val="4324"/>
              </a:lnSpc>
              <a:buFont typeface="Arial" panose="020B0604020202020204" pitchFamily="34" charset="0"/>
              <a:buChar char="•"/>
            </a:pPr>
            <a:r>
              <a:rPr lang="en-US" sz="2499" b="1" spc="49" dirty="0">
                <a:solidFill>
                  <a:srgbClr val="FFFFFF"/>
                </a:solidFill>
                <a:latin typeface="Poppins"/>
              </a:rPr>
              <a:t>A</a:t>
            </a:r>
            <a:r>
              <a:rPr lang="en-US" sz="2499" spc="49" dirty="0">
                <a:solidFill>
                  <a:srgbClr val="FFFFFF"/>
                </a:solidFill>
                <a:latin typeface="Poppins Bold"/>
              </a:rPr>
              <a:t>ttracting </a:t>
            </a:r>
            <a:r>
              <a:rPr lang="en-US" sz="2499" spc="49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</a:t>
            </a:r>
            <a:r>
              <a:rPr lang="en-US" sz="2499" spc="49" dirty="0">
                <a:solidFill>
                  <a:srgbClr val="FFFFFF"/>
                </a:solidFill>
                <a:latin typeface="Poppins Bold"/>
              </a:rPr>
              <a:t> engaging with youth</a:t>
            </a:r>
            <a:r>
              <a:rPr lang="en-US" sz="2499" spc="4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800100" lvl="1" indent="-342900" algn="just">
              <a:lnSpc>
                <a:spcPts val="4324"/>
              </a:lnSpc>
              <a:buFont typeface="Arial" panose="020B0604020202020204" pitchFamily="34" charset="0"/>
              <a:buChar char="•"/>
            </a:pPr>
            <a:r>
              <a:rPr lang="en-US" sz="2499" spc="49" dirty="0">
                <a:solidFill>
                  <a:srgbClr val="FFFFFF"/>
                </a:solidFill>
                <a:latin typeface="Poppins"/>
              </a:rPr>
              <a:t>Local and continental </a:t>
            </a:r>
            <a:r>
              <a:rPr lang="en-US" sz="2499" b="1" spc="49" dirty="0">
                <a:solidFill>
                  <a:srgbClr val="FFFFFF"/>
                </a:solidFill>
                <a:latin typeface="Poppins"/>
              </a:rPr>
              <a:t>networking</a:t>
            </a:r>
          </a:p>
          <a:p>
            <a:pPr marL="342900" indent="-342900" algn="just">
              <a:lnSpc>
                <a:spcPts val="4324"/>
              </a:lnSpc>
              <a:buFont typeface="Arial" panose="020B0604020202020204" pitchFamily="34" charset="0"/>
              <a:buChar char="•"/>
            </a:pPr>
            <a:r>
              <a:rPr lang="en-US" sz="2499" spc="49" dirty="0" err="1">
                <a:solidFill>
                  <a:srgbClr val="FFFFFF"/>
                </a:solidFill>
                <a:latin typeface="Poppins"/>
              </a:rPr>
              <a:t>Organising</a:t>
            </a:r>
            <a:r>
              <a:rPr lang="en-US" sz="2499" spc="4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499" b="1" spc="49" dirty="0">
                <a:solidFill>
                  <a:srgbClr val="FFFFFF"/>
                </a:solidFill>
                <a:latin typeface="Poppins"/>
              </a:rPr>
              <a:t>activities and projects</a:t>
            </a:r>
            <a:r>
              <a:rPr lang="en-US" sz="2499" spc="49" dirty="0">
                <a:solidFill>
                  <a:srgbClr val="FFFFFF"/>
                </a:solidFill>
                <a:latin typeface="Poppins"/>
              </a:rPr>
              <a:t>, e.g. </a:t>
            </a:r>
          </a:p>
          <a:p>
            <a:pPr marL="800100" lvl="1" indent="-342900" algn="just">
              <a:lnSpc>
                <a:spcPts val="4324"/>
              </a:lnSpc>
              <a:buFont typeface="Arial" panose="020B0604020202020204" pitchFamily="34" charset="0"/>
              <a:buChar char="•"/>
            </a:pPr>
            <a:r>
              <a:rPr lang="en-US" sz="2499" spc="49" dirty="0">
                <a:solidFill>
                  <a:srgbClr val="FFFFFF"/>
                </a:solidFill>
                <a:latin typeface="Poppins"/>
              </a:rPr>
              <a:t>ENYGF (conference)</a:t>
            </a:r>
          </a:p>
          <a:p>
            <a:pPr marL="800100" lvl="1" indent="-342900" algn="just">
              <a:lnSpc>
                <a:spcPts val="4324"/>
              </a:lnSpc>
              <a:buFont typeface="Arial" panose="020B0604020202020204" pitchFamily="34" charset="0"/>
              <a:buChar char="•"/>
            </a:pPr>
            <a:r>
              <a:rPr lang="en-US" sz="2499" spc="49" dirty="0">
                <a:solidFill>
                  <a:srgbClr val="FFFFFF"/>
                </a:solidFill>
                <a:latin typeface="Poppins"/>
              </a:rPr>
              <a:t>I4N (innovation contest)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CF1465-CC51-84D4-8FBE-0FE4BA109A17}"/>
              </a:ext>
            </a:extLst>
          </p:cNvPr>
          <p:cNvSpPr/>
          <p:nvPr/>
        </p:nvSpPr>
        <p:spPr>
          <a:xfrm>
            <a:off x="16535400" y="8496300"/>
            <a:ext cx="448733" cy="529177"/>
          </a:xfrm>
          <a:prstGeom prst="rect">
            <a:avLst/>
          </a:prstGeom>
          <a:solidFill>
            <a:srgbClr val="E6B12F"/>
          </a:solidFill>
          <a:ln>
            <a:solidFill>
              <a:srgbClr val="E6B2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AC5858-FF37-ECCB-6542-992A0FC6AE44}"/>
              </a:ext>
            </a:extLst>
          </p:cNvPr>
          <p:cNvSpPr/>
          <p:nvPr/>
        </p:nvSpPr>
        <p:spPr>
          <a:xfrm>
            <a:off x="16457084" y="8628791"/>
            <a:ext cx="448733" cy="248509"/>
          </a:xfrm>
          <a:prstGeom prst="rect">
            <a:avLst/>
          </a:prstGeom>
          <a:solidFill>
            <a:srgbClr val="E6B12F"/>
          </a:solidFill>
          <a:ln>
            <a:solidFill>
              <a:srgbClr val="E6B2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/>
      <p:bldP spid="7" grpId="1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BE"/>
          </a:p>
        </p:txBody>
      </p:sp>
      <p:sp>
        <p:nvSpPr>
          <p:cNvPr id="3" name="Freeform 3"/>
          <p:cNvSpPr/>
          <p:nvPr/>
        </p:nvSpPr>
        <p:spPr>
          <a:xfrm flipH="1">
            <a:off x="6305562" y="-995510"/>
            <a:ext cx="12278020" cy="12278020"/>
          </a:xfrm>
          <a:custGeom>
            <a:avLst/>
            <a:gdLst/>
            <a:ahLst/>
            <a:cxnLst/>
            <a:rect l="l" t="t" r="r" b="b"/>
            <a:pathLst>
              <a:path w="12278020" h="12278020">
                <a:moveTo>
                  <a:pt x="12278019" y="0"/>
                </a:moveTo>
                <a:lnTo>
                  <a:pt x="0" y="0"/>
                </a:lnTo>
                <a:lnTo>
                  <a:pt x="0" y="12278020"/>
                </a:lnTo>
                <a:lnTo>
                  <a:pt x="12278019" y="12278020"/>
                </a:lnTo>
                <a:lnTo>
                  <a:pt x="12278019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4" name="AutoShape 4"/>
          <p:cNvSpPr/>
          <p:nvPr/>
        </p:nvSpPr>
        <p:spPr>
          <a:xfrm>
            <a:off x="1028700" y="3703457"/>
            <a:ext cx="16230600" cy="4956947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639230" y="-203728"/>
            <a:ext cx="8944351" cy="10694456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/>
              <a:stretch>
                <a:fillRect l="-19947" r="-31005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2063917"/>
            <a:ext cx="9908651" cy="893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71"/>
              </a:lnSpc>
            </a:pPr>
            <a:r>
              <a:rPr lang="en-US" sz="6399" spc="-377">
                <a:solidFill>
                  <a:srgbClr val="05276E"/>
                </a:solidFill>
                <a:latin typeface="Poppins Bold"/>
              </a:rPr>
              <a:t>Nuclear for Climate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2372538" y="-2544471"/>
            <a:ext cx="5501578" cy="5501578"/>
            <a:chOff x="0" y="0"/>
            <a:chExt cx="7335438" cy="7335438"/>
          </a:xfrm>
        </p:grpSpPr>
        <p:sp>
          <p:nvSpPr>
            <p:cNvPr id="9" name="AutoShape 9"/>
            <p:cNvSpPr/>
            <p:nvPr/>
          </p:nvSpPr>
          <p:spPr>
            <a:xfrm rot="-2700000">
              <a:off x="139048" y="2009452"/>
              <a:ext cx="7057342" cy="3316533"/>
            </a:xfrm>
            <a:prstGeom prst="rect">
              <a:avLst/>
            </a:prstGeom>
            <a:solidFill>
              <a:srgbClr val="05276E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163384" y="3392627"/>
              <a:ext cx="1723776" cy="1723776"/>
            </a:xfrm>
            <a:custGeom>
              <a:avLst/>
              <a:gdLst/>
              <a:ahLst/>
              <a:cxnLst/>
              <a:rect l="l" t="t" r="r" b="b"/>
              <a:pathLst>
                <a:path w="1723776" h="1723776">
                  <a:moveTo>
                    <a:pt x="0" y="0"/>
                  </a:moveTo>
                  <a:lnTo>
                    <a:pt x="1723777" y="0"/>
                  </a:lnTo>
                  <a:lnTo>
                    <a:pt x="1723777" y="1723776"/>
                  </a:lnTo>
                  <a:lnTo>
                    <a:pt x="0" y="172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4484893"/>
            <a:ext cx="8899492" cy="324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just">
              <a:lnSpc>
                <a:spcPts val="4324"/>
              </a:lnSpc>
              <a:buFont typeface="Arial"/>
              <a:buChar char="•"/>
            </a:pPr>
            <a:r>
              <a:rPr lang="en-US" sz="2499" spc="49" dirty="0">
                <a:solidFill>
                  <a:srgbClr val="FFFFFF"/>
                </a:solidFill>
                <a:latin typeface="Poppins"/>
              </a:rPr>
              <a:t>A </a:t>
            </a:r>
            <a:r>
              <a:rPr lang="en-US" sz="2499" spc="49" dirty="0">
                <a:solidFill>
                  <a:srgbClr val="FFFFFF"/>
                </a:solidFill>
                <a:latin typeface="Poppins Bold"/>
              </a:rPr>
              <a:t>grassroots, youth-led initiative</a:t>
            </a:r>
            <a:r>
              <a:rPr lang="en-US" sz="2499" spc="49" dirty="0">
                <a:solidFill>
                  <a:srgbClr val="FFFFFF"/>
                </a:solidFill>
                <a:latin typeface="Poppins"/>
              </a:rPr>
              <a:t> gathering +150 international nuclear associations</a:t>
            </a:r>
          </a:p>
          <a:p>
            <a:pPr algn="just">
              <a:lnSpc>
                <a:spcPts val="4324"/>
              </a:lnSpc>
            </a:pPr>
            <a:endParaRPr lang="en-US" sz="2499" spc="49" dirty="0">
              <a:solidFill>
                <a:srgbClr val="FFFFFF"/>
              </a:solidFill>
              <a:latin typeface="Poppins"/>
            </a:endParaRPr>
          </a:p>
          <a:p>
            <a:pPr marL="539749" lvl="1" indent="-269875" algn="just">
              <a:lnSpc>
                <a:spcPts val="4324"/>
              </a:lnSpc>
              <a:buFont typeface="Arial"/>
              <a:buChar char="•"/>
            </a:pPr>
            <a:r>
              <a:rPr lang="en-US" sz="2499" u="sng" spc="49" dirty="0">
                <a:solidFill>
                  <a:srgbClr val="FFFFFF"/>
                </a:solidFill>
                <a:latin typeface="Poppins Bold"/>
              </a:rPr>
              <a:t>One goal</a:t>
            </a:r>
            <a:r>
              <a:rPr lang="en-US" sz="2499" spc="49" dirty="0">
                <a:solidFill>
                  <a:srgbClr val="FFFFFF"/>
                </a:solidFill>
                <a:latin typeface="Poppins"/>
              </a:rPr>
              <a:t>: supporting the inclusion of nuclear energy among the carbon-free solutions to climate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/>
      <p:bldP spid="7" grpId="1"/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BE"/>
          </a:p>
        </p:txBody>
      </p:sp>
      <p:sp>
        <p:nvSpPr>
          <p:cNvPr id="3" name="Freeform 3"/>
          <p:cNvSpPr/>
          <p:nvPr/>
        </p:nvSpPr>
        <p:spPr>
          <a:xfrm flipH="1">
            <a:off x="6305562" y="-995510"/>
            <a:ext cx="12278020" cy="12278020"/>
          </a:xfrm>
          <a:custGeom>
            <a:avLst/>
            <a:gdLst/>
            <a:ahLst/>
            <a:cxnLst/>
            <a:rect l="l" t="t" r="r" b="b"/>
            <a:pathLst>
              <a:path w="12278020" h="12278020">
                <a:moveTo>
                  <a:pt x="12278019" y="0"/>
                </a:moveTo>
                <a:lnTo>
                  <a:pt x="0" y="0"/>
                </a:lnTo>
                <a:lnTo>
                  <a:pt x="0" y="12278020"/>
                </a:lnTo>
                <a:lnTo>
                  <a:pt x="12278019" y="12278020"/>
                </a:lnTo>
                <a:lnTo>
                  <a:pt x="12278019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4" name="AutoShape 4"/>
          <p:cNvSpPr/>
          <p:nvPr/>
        </p:nvSpPr>
        <p:spPr>
          <a:xfrm>
            <a:off x="1028700" y="3703457"/>
            <a:ext cx="16230600" cy="5554843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639230" y="-203728"/>
            <a:ext cx="8944351" cy="10694456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/>
              <a:stretch>
                <a:fillRect r="-59423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651575"/>
            <a:ext cx="7315531" cy="1683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71"/>
              </a:lnSpc>
            </a:pPr>
            <a:r>
              <a:rPr lang="en-US" sz="6399" spc="-377" dirty="0">
                <a:solidFill>
                  <a:srgbClr val="05276E"/>
                </a:solidFill>
                <a:latin typeface="Poppins Bold"/>
              </a:rPr>
              <a:t>Nuclear for Climate at COPs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2372538" y="-2544471"/>
            <a:ext cx="5501578" cy="5501578"/>
            <a:chOff x="0" y="0"/>
            <a:chExt cx="7335438" cy="7335438"/>
          </a:xfrm>
        </p:grpSpPr>
        <p:sp>
          <p:nvSpPr>
            <p:cNvPr id="9" name="AutoShape 9"/>
            <p:cNvSpPr/>
            <p:nvPr/>
          </p:nvSpPr>
          <p:spPr>
            <a:xfrm rot="-2700000">
              <a:off x="139048" y="2009452"/>
              <a:ext cx="7057342" cy="3316533"/>
            </a:xfrm>
            <a:prstGeom prst="rect">
              <a:avLst/>
            </a:prstGeom>
            <a:solidFill>
              <a:srgbClr val="05276E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163384" y="3392627"/>
              <a:ext cx="1723776" cy="1723776"/>
            </a:xfrm>
            <a:custGeom>
              <a:avLst/>
              <a:gdLst/>
              <a:ahLst/>
              <a:cxnLst/>
              <a:rect l="l" t="t" r="r" b="b"/>
              <a:pathLst>
                <a:path w="1723776" h="1723776">
                  <a:moveTo>
                    <a:pt x="0" y="0"/>
                  </a:moveTo>
                  <a:lnTo>
                    <a:pt x="1723777" y="0"/>
                  </a:lnTo>
                  <a:lnTo>
                    <a:pt x="1723777" y="1723776"/>
                  </a:lnTo>
                  <a:lnTo>
                    <a:pt x="0" y="172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51780" y="4010543"/>
            <a:ext cx="8989220" cy="4788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76" lvl="1" indent="-264188" algn="just">
              <a:lnSpc>
                <a:spcPts val="4233"/>
              </a:lnSpc>
              <a:buFont typeface="Arial"/>
              <a:buChar char="•"/>
            </a:pPr>
            <a:r>
              <a:rPr lang="en-US" sz="2447" spc="48" dirty="0">
                <a:solidFill>
                  <a:srgbClr val="FFFFFF"/>
                </a:solidFill>
                <a:latin typeface="Poppins"/>
              </a:rPr>
              <a:t>Since 2015, Nuclear for Climate delegations have taken part in </a:t>
            </a:r>
            <a:r>
              <a:rPr lang="en-US" sz="2447" spc="48" dirty="0">
                <a:solidFill>
                  <a:srgbClr val="FFFFFF"/>
                </a:solidFill>
                <a:latin typeface="Poppins Bold"/>
              </a:rPr>
              <a:t>UN Climate Change Conferences (COPs)</a:t>
            </a:r>
          </a:p>
          <a:p>
            <a:pPr algn="just">
              <a:lnSpc>
                <a:spcPts val="4233"/>
              </a:lnSpc>
            </a:pPr>
            <a:endParaRPr lang="en-US" sz="2447" spc="48" dirty="0">
              <a:solidFill>
                <a:srgbClr val="FFFFFF"/>
              </a:solidFill>
              <a:latin typeface="Poppins Bold"/>
            </a:endParaRPr>
          </a:p>
          <a:p>
            <a:pPr marL="528376" lvl="1" indent="-264188" algn="just">
              <a:lnSpc>
                <a:spcPts val="4233"/>
              </a:lnSpc>
              <a:buFont typeface="Arial"/>
              <a:buChar char="•"/>
            </a:pPr>
            <a:r>
              <a:rPr lang="en-US" sz="2447" spc="48" dirty="0">
                <a:solidFill>
                  <a:srgbClr val="FFFFFF"/>
                </a:solidFill>
                <a:latin typeface="Poppins"/>
              </a:rPr>
              <a:t>Every year, </a:t>
            </a:r>
            <a:r>
              <a:rPr lang="en-US" sz="2447" spc="48" dirty="0">
                <a:solidFill>
                  <a:srgbClr val="FFFFFF"/>
                </a:solidFill>
                <a:latin typeface="Poppins Bold"/>
              </a:rPr>
              <a:t>international volunteers</a:t>
            </a:r>
            <a:r>
              <a:rPr lang="en-US" sz="2447" spc="48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447" spc="48" dirty="0" err="1">
                <a:solidFill>
                  <a:srgbClr val="FFFFFF"/>
                </a:solidFill>
                <a:latin typeface="Poppins"/>
              </a:rPr>
              <a:t>organise</a:t>
            </a:r>
            <a:r>
              <a:rPr lang="en-US" sz="2447" spc="48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447" spc="48" dirty="0">
                <a:solidFill>
                  <a:srgbClr val="FFFFFF"/>
                </a:solidFill>
                <a:latin typeface="Poppins Bold"/>
              </a:rPr>
              <a:t>events and communication campaigns</a:t>
            </a:r>
          </a:p>
          <a:p>
            <a:pPr algn="just">
              <a:lnSpc>
                <a:spcPts val="4233"/>
              </a:lnSpc>
            </a:pPr>
            <a:endParaRPr lang="en-US" sz="2447" spc="48" dirty="0">
              <a:solidFill>
                <a:srgbClr val="FFFFFF"/>
              </a:solidFill>
              <a:latin typeface="Poppins Bold"/>
            </a:endParaRPr>
          </a:p>
          <a:p>
            <a:pPr marL="528376" lvl="1" indent="-264188" algn="just">
              <a:lnSpc>
                <a:spcPts val="4233"/>
              </a:lnSpc>
              <a:buFont typeface="Arial"/>
              <a:buChar char="•"/>
            </a:pPr>
            <a:r>
              <a:rPr lang="en-US" sz="2447" spc="48" dirty="0">
                <a:solidFill>
                  <a:srgbClr val="FFFFFF"/>
                </a:solidFill>
                <a:latin typeface="Poppins"/>
              </a:rPr>
              <a:t>At COPs, Nuclear for Climate has a</a:t>
            </a:r>
            <a:r>
              <a:rPr lang="en-US" sz="2447" spc="48" dirty="0">
                <a:solidFill>
                  <a:srgbClr val="FFFFFF"/>
                </a:solidFill>
                <a:latin typeface="Poppins Bold"/>
              </a:rPr>
              <a:t> dedicated booth</a:t>
            </a:r>
            <a:r>
              <a:rPr lang="en-US" sz="2447" spc="48" dirty="0">
                <a:solidFill>
                  <a:srgbClr val="FFFFFF"/>
                </a:solidFill>
                <a:latin typeface="Poppins"/>
              </a:rPr>
              <a:t> full of activities attracting thousands of visitors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/>
      <p:bldP spid="7" grpId="1"/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BE"/>
          </a:p>
        </p:txBody>
      </p:sp>
      <p:sp>
        <p:nvSpPr>
          <p:cNvPr id="3" name="TextBox 3"/>
          <p:cNvSpPr txBox="1"/>
          <p:nvPr/>
        </p:nvSpPr>
        <p:spPr>
          <a:xfrm>
            <a:off x="600075" y="1922730"/>
            <a:ext cx="5943253" cy="785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88"/>
              </a:lnSpc>
            </a:pPr>
            <a:r>
              <a:rPr lang="en-US" sz="5600" spc="-330">
                <a:solidFill>
                  <a:srgbClr val="05276E"/>
                </a:solidFill>
                <a:latin typeface="Poppins Bold"/>
              </a:rPr>
              <a:t>Future plans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2372538" y="-2544471"/>
            <a:ext cx="5501578" cy="5501578"/>
            <a:chOff x="0" y="0"/>
            <a:chExt cx="7335438" cy="7335438"/>
          </a:xfrm>
        </p:grpSpPr>
        <p:sp>
          <p:nvSpPr>
            <p:cNvPr id="5" name="AutoShape 5"/>
            <p:cNvSpPr/>
            <p:nvPr/>
          </p:nvSpPr>
          <p:spPr>
            <a:xfrm rot="-2700000">
              <a:off x="139048" y="2009452"/>
              <a:ext cx="7057342" cy="3316533"/>
            </a:xfrm>
            <a:prstGeom prst="rect">
              <a:avLst/>
            </a:prstGeom>
            <a:solidFill>
              <a:srgbClr val="05276E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6" name="Freeform 6"/>
            <p:cNvSpPr/>
            <p:nvPr/>
          </p:nvSpPr>
          <p:spPr>
            <a:xfrm>
              <a:off x="3163384" y="3392627"/>
              <a:ext cx="1723776" cy="1723776"/>
            </a:xfrm>
            <a:custGeom>
              <a:avLst/>
              <a:gdLst/>
              <a:ahLst/>
              <a:cxnLst/>
              <a:rect l="l" t="t" r="r" b="b"/>
              <a:pathLst>
                <a:path w="1723776" h="1723776">
                  <a:moveTo>
                    <a:pt x="0" y="0"/>
                  </a:moveTo>
                  <a:lnTo>
                    <a:pt x="1723777" y="0"/>
                  </a:lnTo>
                  <a:lnTo>
                    <a:pt x="1723777" y="1723776"/>
                  </a:lnTo>
                  <a:lnTo>
                    <a:pt x="0" y="172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7" name="AutoShape 7"/>
          <p:cNvSpPr/>
          <p:nvPr/>
        </p:nvSpPr>
        <p:spPr>
          <a:xfrm>
            <a:off x="600075" y="3419409"/>
            <a:ext cx="16659225" cy="5838891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639230" y="0"/>
            <a:ext cx="10355622" cy="12381864"/>
            <a:chOff x="0" y="0"/>
            <a:chExt cx="8603361" cy="10286746"/>
          </a:xfrm>
        </p:grpSpPr>
        <p:sp>
          <p:nvSpPr>
            <p:cNvPr id="9" name="Freeform 9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/>
              <a:stretch>
                <a:fillRect l="-75158" r="-4192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00075" y="3465434"/>
            <a:ext cx="9605051" cy="5587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3875" lvl="1" indent="-286938" algn="just">
              <a:lnSpc>
                <a:spcPts val="4438"/>
              </a:lnSpc>
              <a:buFont typeface="Arial"/>
              <a:buChar char="•"/>
            </a:pPr>
            <a:r>
              <a:rPr lang="en-US" sz="2400" spc="53" dirty="0">
                <a:solidFill>
                  <a:srgbClr val="FFFFFF"/>
                </a:solidFill>
                <a:latin typeface="Poppins"/>
              </a:rPr>
              <a:t>Participation in </a:t>
            </a:r>
            <a:r>
              <a:rPr lang="en-US" sz="2400" spc="53" dirty="0">
                <a:solidFill>
                  <a:srgbClr val="FFFFFF"/>
                </a:solidFill>
                <a:latin typeface="Poppins Bold"/>
              </a:rPr>
              <a:t>IAEA General Conference</a:t>
            </a:r>
            <a:r>
              <a:rPr lang="en-US" sz="2400" spc="53" dirty="0">
                <a:solidFill>
                  <a:srgbClr val="FFFFFF"/>
                </a:solidFill>
                <a:latin typeface="Poppins"/>
              </a:rPr>
              <a:t> in Vienna (25-29 Sept. 2023)</a:t>
            </a:r>
          </a:p>
          <a:p>
            <a:pPr marL="573875" lvl="1" indent="-286938" algn="just">
              <a:lnSpc>
                <a:spcPts val="4438"/>
              </a:lnSpc>
              <a:buFont typeface="Arial"/>
              <a:buChar char="•"/>
            </a:pPr>
            <a:r>
              <a:rPr lang="en-US" sz="2400" spc="53" dirty="0">
                <a:solidFill>
                  <a:srgbClr val="FFFFFF"/>
                </a:solidFill>
                <a:latin typeface="Poppins Bold"/>
              </a:rPr>
              <a:t>ENS Event</a:t>
            </a:r>
            <a:r>
              <a:rPr lang="en-US" sz="2400" spc="53" dirty="0">
                <a:solidFill>
                  <a:srgbClr val="FFFFFF"/>
                </a:solidFill>
                <a:latin typeface="Poppins"/>
              </a:rPr>
              <a:t> on Uranium Supply and Conversion (with Euratom Supply Agency), Brussels, 25 Oct. 2023</a:t>
            </a:r>
          </a:p>
          <a:p>
            <a:pPr marL="573875" lvl="1" indent="-286938" algn="just">
              <a:lnSpc>
                <a:spcPts val="4438"/>
              </a:lnSpc>
              <a:buFont typeface="Arial"/>
              <a:buChar char="•"/>
            </a:pPr>
            <a:r>
              <a:rPr lang="en-US" sz="2400" spc="53" dirty="0">
                <a:solidFill>
                  <a:srgbClr val="FFFFFF"/>
                </a:solidFill>
                <a:latin typeface="Poppins"/>
              </a:rPr>
              <a:t>Participation in </a:t>
            </a:r>
            <a:r>
              <a:rPr lang="en-US" sz="2400" spc="53" dirty="0">
                <a:solidFill>
                  <a:srgbClr val="FFFFFF"/>
                </a:solidFill>
                <a:latin typeface="Poppins Bold"/>
              </a:rPr>
              <a:t>World Nuclear Exhibition, </a:t>
            </a:r>
            <a:r>
              <a:rPr lang="en-US" sz="2400" spc="53" dirty="0">
                <a:solidFill>
                  <a:srgbClr val="FFFFFF"/>
                </a:solidFill>
                <a:latin typeface="Poppins"/>
              </a:rPr>
              <a:t>Paris (28-30 Nov. 2023)</a:t>
            </a:r>
          </a:p>
          <a:p>
            <a:pPr marL="573875" lvl="1" indent="-286938" algn="just">
              <a:lnSpc>
                <a:spcPts val="4438"/>
              </a:lnSpc>
              <a:buFont typeface="Arial"/>
              <a:buChar char="•"/>
            </a:pPr>
            <a:r>
              <a:rPr lang="en-US" sz="2400" spc="53" dirty="0">
                <a:solidFill>
                  <a:srgbClr val="FFFFFF"/>
                </a:solidFill>
                <a:latin typeface="Poppins"/>
              </a:rPr>
              <a:t>Nuclear for Climate delegation at </a:t>
            </a:r>
            <a:r>
              <a:rPr lang="en-US" sz="2400" spc="53" dirty="0">
                <a:solidFill>
                  <a:srgbClr val="FFFFFF"/>
                </a:solidFill>
                <a:latin typeface="Poppins Bold"/>
              </a:rPr>
              <a:t>COP 28</a:t>
            </a:r>
            <a:r>
              <a:rPr lang="en-US" sz="2400" spc="53" dirty="0">
                <a:solidFill>
                  <a:srgbClr val="FFFFFF"/>
                </a:solidFill>
                <a:latin typeface="Poppins"/>
              </a:rPr>
              <a:t>, Dubai, 30 Nov. - 12 Dec. 2023</a:t>
            </a:r>
          </a:p>
          <a:p>
            <a:pPr marL="573875" lvl="1" indent="-286938" algn="just">
              <a:lnSpc>
                <a:spcPts val="4438"/>
              </a:lnSpc>
              <a:buFont typeface="Arial"/>
              <a:buChar char="•"/>
            </a:pPr>
            <a:r>
              <a:rPr lang="en-US" sz="2400" spc="53" dirty="0">
                <a:solidFill>
                  <a:srgbClr val="FFFFFF"/>
                </a:solidFill>
                <a:latin typeface="Poppins Bold"/>
              </a:rPr>
              <a:t>European Research Reactor Conference</a:t>
            </a:r>
            <a:r>
              <a:rPr lang="en-US" sz="2400" spc="53" dirty="0">
                <a:solidFill>
                  <a:srgbClr val="FFFFFF"/>
                </a:solidFill>
                <a:latin typeface="Poppins"/>
              </a:rPr>
              <a:t> (RRFM 2024), Warsaw, Spring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 animBg="1"/>
      <p:bldP spid="7" grpId="1" animBg="1"/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BE"/>
          </a:p>
        </p:txBody>
      </p:sp>
      <p:grpSp>
        <p:nvGrpSpPr>
          <p:cNvPr id="3" name="Group 3"/>
          <p:cNvGrpSpPr/>
          <p:nvPr/>
        </p:nvGrpSpPr>
        <p:grpSpPr>
          <a:xfrm>
            <a:off x="917781" y="6634117"/>
            <a:ext cx="4113110" cy="2903329"/>
            <a:chOff x="0" y="0"/>
            <a:chExt cx="1500474" cy="10591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05276E"/>
            </a:solidFill>
          </p:spPr>
          <p:txBody>
            <a:bodyPr/>
            <a:lstStyle/>
            <a:p>
              <a:endParaRPr lang="en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30890" y="3267315"/>
            <a:ext cx="4113110" cy="2903329"/>
            <a:chOff x="0" y="0"/>
            <a:chExt cx="1500474" cy="10591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05276E"/>
            </a:solidFill>
          </p:spPr>
          <p:txBody>
            <a:bodyPr/>
            <a:lstStyle/>
            <a:p>
              <a:endParaRPr lang="en-BE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257110" y="3267315"/>
            <a:ext cx="4113110" cy="2903329"/>
            <a:chOff x="0" y="0"/>
            <a:chExt cx="1500474" cy="10591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05276E"/>
            </a:solidFill>
          </p:spPr>
          <p:txBody>
            <a:bodyPr/>
            <a:lstStyle/>
            <a:p>
              <a:endParaRPr lang="en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44000" y="6634117"/>
            <a:ext cx="4113110" cy="2903329"/>
            <a:chOff x="0" y="0"/>
            <a:chExt cx="1500474" cy="10591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05276E"/>
            </a:solidFill>
          </p:spPr>
          <p:txBody>
            <a:bodyPr/>
            <a:lstStyle/>
            <a:p>
              <a:endParaRPr lang="en-BE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511901" y="4476450"/>
            <a:ext cx="2924869" cy="292486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2"/>
              <a:stretch>
                <a:fillRect l="-21480" r="-13566" b="-35047"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05276E"/>
            </a:solidFill>
          </p:spPr>
          <p:txBody>
            <a:bodyPr/>
            <a:lstStyle/>
            <a:p>
              <a:endParaRPr lang="en-BE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9738120" y="4476450"/>
            <a:ext cx="2924869" cy="292486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3"/>
              <a:stretch>
                <a:fillRect l="-151895" r="-5652" b="-110912"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05276E"/>
            </a:solidFill>
          </p:spPr>
          <p:txBody>
            <a:bodyPr/>
            <a:lstStyle/>
            <a:p>
              <a:endParaRPr lang="en-BE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5625010" y="1028700"/>
            <a:ext cx="2924869" cy="2924869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4"/>
              <a:stretch>
                <a:fillRect l="-41830" t="-27261" r="-12436" b="-104139"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05276E"/>
            </a:solidFill>
          </p:spPr>
          <p:txBody>
            <a:bodyPr/>
            <a:lstStyle/>
            <a:p>
              <a:endParaRPr lang="en-BE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3851230" y="1028700"/>
            <a:ext cx="2924869" cy="2924869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5"/>
              <a:stretch>
                <a:fillRect l="-40700" r="-23741" b="-64442"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05276E"/>
            </a:solid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23" name="AutoShape 23"/>
          <p:cNvSpPr/>
          <p:nvPr/>
        </p:nvSpPr>
        <p:spPr>
          <a:xfrm rot="-2655355">
            <a:off x="3440754" y="3542727"/>
            <a:ext cx="1833692" cy="0"/>
          </a:xfrm>
          <a:prstGeom prst="line">
            <a:avLst/>
          </a:prstGeom>
          <a:ln w="47625" cap="rnd">
            <a:solidFill>
              <a:srgbClr val="263F6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BE"/>
          </a:p>
        </p:txBody>
      </p:sp>
      <p:sp>
        <p:nvSpPr>
          <p:cNvPr id="24" name="AutoShape 24"/>
          <p:cNvSpPr/>
          <p:nvPr/>
        </p:nvSpPr>
        <p:spPr>
          <a:xfrm rot="-2655355">
            <a:off x="11666973" y="3542727"/>
            <a:ext cx="1833692" cy="0"/>
          </a:xfrm>
          <a:prstGeom prst="line">
            <a:avLst/>
          </a:prstGeom>
          <a:ln w="47625" cap="rnd">
            <a:solidFill>
              <a:srgbClr val="263F6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BE"/>
          </a:p>
        </p:txBody>
      </p:sp>
      <p:sp>
        <p:nvSpPr>
          <p:cNvPr id="25" name="AutoShape 25"/>
          <p:cNvSpPr/>
          <p:nvPr/>
        </p:nvSpPr>
        <p:spPr>
          <a:xfrm rot="-8100000">
            <a:off x="7126015" y="7275450"/>
            <a:ext cx="1833692" cy="0"/>
          </a:xfrm>
          <a:prstGeom prst="line">
            <a:avLst/>
          </a:prstGeom>
          <a:ln w="47625" cap="rnd">
            <a:solidFill>
              <a:srgbClr val="263F6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BE"/>
          </a:p>
        </p:txBody>
      </p:sp>
      <p:sp>
        <p:nvSpPr>
          <p:cNvPr id="26" name="AutoShape 26"/>
          <p:cNvSpPr/>
          <p:nvPr/>
        </p:nvSpPr>
        <p:spPr>
          <a:xfrm rot="-2700000">
            <a:off x="15641497" y="9043300"/>
            <a:ext cx="5293007" cy="2487400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grpSp>
        <p:nvGrpSpPr>
          <p:cNvPr id="27" name="Group 27"/>
          <p:cNvGrpSpPr/>
          <p:nvPr/>
        </p:nvGrpSpPr>
        <p:grpSpPr>
          <a:xfrm>
            <a:off x="-2372538" y="-2544471"/>
            <a:ext cx="5501578" cy="5501578"/>
            <a:chOff x="0" y="0"/>
            <a:chExt cx="7335438" cy="7335438"/>
          </a:xfrm>
        </p:grpSpPr>
        <p:sp>
          <p:nvSpPr>
            <p:cNvPr id="28" name="AutoShape 28"/>
            <p:cNvSpPr/>
            <p:nvPr/>
          </p:nvSpPr>
          <p:spPr>
            <a:xfrm rot="-2700000">
              <a:off x="139048" y="2009452"/>
              <a:ext cx="7057342" cy="3316533"/>
            </a:xfrm>
            <a:prstGeom prst="rect">
              <a:avLst/>
            </a:prstGeom>
            <a:solidFill>
              <a:srgbClr val="05276E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3163384" y="3392627"/>
              <a:ext cx="1723776" cy="1723776"/>
            </a:xfrm>
            <a:custGeom>
              <a:avLst/>
              <a:gdLst/>
              <a:ahLst/>
              <a:cxnLst/>
              <a:rect l="l" t="t" r="r" b="b"/>
              <a:pathLst>
                <a:path w="1723776" h="1723776">
                  <a:moveTo>
                    <a:pt x="0" y="0"/>
                  </a:moveTo>
                  <a:lnTo>
                    <a:pt x="1723777" y="0"/>
                  </a:lnTo>
                  <a:lnTo>
                    <a:pt x="1723777" y="1723776"/>
                  </a:lnTo>
                  <a:lnTo>
                    <a:pt x="0" y="172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353774" y="8013700"/>
            <a:ext cx="3241123" cy="1097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>
                <a:solidFill>
                  <a:srgbClr val="FFFFFF"/>
                </a:solidFill>
                <a:latin typeface="Poppins"/>
              </a:rPr>
              <a:t>ENS President</a:t>
            </a:r>
          </a:p>
          <a:p>
            <a:pPr algn="ctr">
              <a:lnSpc>
                <a:spcPts val="3250"/>
              </a:lnSpc>
            </a:pPr>
            <a:endParaRPr lang="en-US" sz="2500" spc="50" dirty="0">
              <a:solidFill>
                <a:srgbClr val="FFFFFF"/>
              </a:solidFill>
              <a:latin typeface="Poppins"/>
            </a:endParaRPr>
          </a:p>
          <a:p>
            <a:pPr algn="ctr">
              <a:lnSpc>
                <a:spcPts val="2079"/>
              </a:lnSpc>
            </a:pPr>
            <a:r>
              <a:rPr lang="en-US" sz="1599" spc="31" dirty="0">
                <a:solidFill>
                  <a:srgbClr val="FFFFFF"/>
                </a:solidFill>
                <a:latin typeface="Poppins"/>
              </a:rPr>
              <a:t>leon.cizelj@ijs.si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204460" y="4646898"/>
            <a:ext cx="3713486" cy="1097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Poppins"/>
              </a:rPr>
              <a:t>Secretary General</a:t>
            </a:r>
          </a:p>
          <a:p>
            <a:pPr algn="ctr">
              <a:lnSpc>
                <a:spcPts val="3250"/>
              </a:lnSpc>
            </a:pPr>
            <a:endParaRPr lang="en-US" sz="2500" spc="50">
              <a:solidFill>
                <a:srgbClr val="FFFFFF"/>
              </a:solidFill>
              <a:latin typeface="Poppins"/>
            </a:endParaRPr>
          </a:p>
          <a:p>
            <a:pPr algn="ctr">
              <a:lnSpc>
                <a:spcPts val="2080"/>
              </a:lnSpc>
            </a:pPr>
            <a:r>
              <a:rPr lang="en-US" sz="1600" spc="32">
                <a:solidFill>
                  <a:srgbClr val="FFFFFF"/>
                </a:solidFill>
                <a:latin typeface="Poppins"/>
              </a:rPr>
              <a:t>kirsten.epskamp@euronuclear.org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563809" y="4671354"/>
            <a:ext cx="3499711" cy="1097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Poppins"/>
              </a:rPr>
              <a:t>Communications Officer</a:t>
            </a:r>
          </a:p>
          <a:p>
            <a:pPr algn="ctr">
              <a:lnSpc>
                <a:spcPts val="2079"/>
              </a:lnSpc>
            </a:pPr>
            <a:r>
              <a:rPr lang="en-US" sz="1599" spc="31">
                <a:solidFill>
                  <a:srgbClr val="FFFFFF"/>
                </a:solidFill>
                <a:latin typeface="Poppins"/>
              </a:rPr>
              <a:t>mattia.baldoni@euronuclear.org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361997" y="8038156"/>
            <a:ext cx="3677116" cy="150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>
                <a:solidFill>
                  <a:srgbClr val="FFFFFF"/>
                </a:solidFill>
                <a:latin typeface="Poppins"/>
              </a:rPr>
              <a:t>Science and Outreach Manager</a:t>
            </a:r>
          </a:p>
          <a:p>
            <a:pPr algn="ctr">
              <a:lnSpc>
                <a:spcPts val="2080"/>
              </a:lnSpc>
            </a:pPr>
            <a:r>
              <a:rPr lang="en-US" sz="1600" spc="32" dirty="0">
                <a:solidFill>
                  <a:srgbClr val="FFFFFF"/>
                </a:solidFill>
                <a:latin typeface="Poppins"/>
              </a:rPr>
              <a:t>jadwiga.najder@euronuclear.org</a:t>
            </a:r>
          </a:p>
          <a:p>
            <a:pPr algn="ctr">
              <a:lnSpc>
                <a:spcPts val="3250"/>
              </a:lnSpc>
            </a:pPr>
            <a:endParaRPr lang="en-US" sz="1600" spc="32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917781" y="7353694"/>
            <a:ext cx="4113110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Poppins Ultra-Bold"/>
              </a:rPr>
              <a:t>Prof. Leon Cizelj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030890" y="3986892"/>
            <a:ext cx="4113110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Poppins Ultra-Bold"/>
              </a:rPr>
              <a:t>Kirsten Epskamp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257110" y="3986892"/>
            <a:ext cx="4113110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Poppins Ultra-Bold"/>
              </a:rPr>
              <a:t>Mattia Baldoni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144000" y="7353694"/>
            <a:ext cx="4113110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>
                <a:solidFill>
                  <a:srgbClr val="FFFFFF"/>
                </a:solidFill>
                <a:latin typeface="Poppins Ultra-Bold"/>
              </a:rPr>
              <a:t>Jadwiga Najder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73223" y="2016459"/>
            <a:ext cx="4257667" cy="893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71"/>
              </a:lnSpc>
            </a:pPr>
            <a:r>
              <a:rPr lang="en-US" sz="6399" spc="-377" dirty="0">
                <a:solidFill>
                  <a:srgbClr val="05276E"/>
                </a:solidFill>
                <a:latin typeface="Poppins Bold"/>
              </a:rPr>
              <a:t>Contact 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7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011788" y="4465220"/>
            <a:ext cx="25783492" cy="9586163"/>
          </a:xfrm>
          <a:prstGeom prst="rect">
            <a:avLst/>
          </a:prstGeom>
          <a:solidFill>
            <a:srgbClr val="000000">
              <a:alpha val="6667"/>
            </a:srgbClr>
          </a:solidFill>
        </p:spPr>
        <p:txBody>
          <a:bodyPr/>
          <a:lstStyle/>
          <a:p>
            <a:endParaRPr lang="en-BE"/>
          </a:p>
        </p:txBody>
      </p:sp>
      <p:sp>
        <p:nvSpPr>
          <p:cNvPr id="3" name="Freeform 3"/>
          <p:cNvSpPr/>
          <p:nvPr/>
        </p:nvSpPr>
        <p:spPr>
          <a:xfrm>
            <a:off x="17494137" y="698454"/>
            <a:ext cx="2556816" cy="2575547"/>
          </a:xfrm>
          <a:custGeom>
            <a:avLst/>
            <a:gdLst/>
            <a:ahLst/>
            <a:cxnLst/>
            <a:rect l="l" t="t" r="r" b="b"/>
            <a:pathLst>
              <a:path w="2556816" h="2575547">
                <a:moveTo>
                  <a:pt x="0" y="0"/>
                </a:moveTo>
                <a:lnTo>
                  <a:pt x="2556815" y="0"/>
                </a:lnTo>
                <a:lnTo>
                  <a:pt x="2556815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4" name="Freeform 4"/>
          <p:cNvSpPr/>
          <p:nvPr/>
        </p:nvSpPr>
        <p:spPr>
          <a:xfrm>
            <a:off x="979461" y="9578419"/>
            <a:ext cx="2556816" cy="2575547"/>
          </a:xfrm>
          <a:custGeom>
            <a:avLst/>
            <a:gdLst/>
            <a:ahLst/>
            <a:cxnLst/>
            <a:rect l="l" t="t" r="r" b="b"/>
            <a:pathLst>
              <a:path w="2556816" h="2575547">
                <a:moveTo>
                  <a:pt x="0" y="0"/>
                </a:moveTo>
                <a:lnTo>
                  <a:pt x="2556816" y="0"/>
                </a:lnTo>
                <a:lnTo>
                  <a:pt x="2556816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5" name="AutoShape 5"/>
          <p:cNvSpPr/>
          <p:nvPr/>
        </p:nvSpPr>
        <p:spPr>
          <a:xfrm>
            <a:off x="1028700" y="8302951"/>
            <a:ext cx="16230600" cy="16951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BE"/>
          </a:p>
        </p:txBody>
      </p:sp>
      <p:sp>
        <p:nvSpPr>
          <p:cNvPr id="6" name="AutoShape 6"/>
          <p:cNvSpPr/>
          <p:nvPr/>
        </p:nvSpPr>
        <p:spPr>
          <a:xfrm>
            <a:off x="1028700" y="1814529"/>
            <a:ext cx="16230600" cy="16951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BE"/>
          </a:p>
        </p:txBody>
      </p:sp>
      <p:sp>
        <p:nvSpPr>
          <p:cNvPr id="7" name="Freeform 7"/>
          <p:cNvSpPr/>
          <p:nvPr/>
        </p:nvSpPr>
        <p:spPr>
          <a:xfrm>
            <a:off x="11303495" y="5431350"/>
            <a:ext cx="631624" cy="631624"/>
          </a:xfrm>
          <a:custGeom>
            <a:avLst/>
            <a:gdLst/>
            <a:ahLst/>
            <a:cxnLst/>
            <a:rect l="l" t="t" r="r" b="b"/>
            <a:pathLst>
              <a:path w="631624" h="631624">
                <a:moveTo>
                  <a:pt x="0" y="0"/>
                </a:moveTo>
                <a:lnTo>
                  <a:pt x="631624" y="0"/>
                </a:lnTo>
                <a:lnTo>
                  <a:pt x="631624" y="631624"/>
                </a:lnTo>
                <a:lnTo>
                  <a:pt x="0" y="6316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8" name="Freeform 8"/>
          <p:cNvSpPr/>
          <p:nvPr/>
        </p:nvSpPr>
        <p:spPr>
          <a:xfrm>
            <a:off x="11359267" y="6411977"/>
            <a:ext cx="698484" cy="710760"/>
          </a:xfrm>
          <a:custGeom>
            <a:avLst/>
            <a:gdLst/>
            <a:ahLst/>
            <a:cxnLst/>
            <a:rect l="l" t="t" r="r" b="b"/>
            <a:pathLst>
              <a:path w="698484" h="710760">
                <a:moveTo>
                  <a:pt x="0" y="0"/>
                </a:moveTo>
                <a:lnTo>
                  <a:pt x="698484" y="0"/>
                </a:lnTo>
                <a:lnTo>
                  <a:pt x="698484" y="710760"/>
                </a:lnTo>
                <a:lnTo>
                  <a:pt x="0" y="7107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9" name="Freeform 9"/>
          <p:cNvSpPr/>
          <p:nvPr/>
        </p:nvSpPr>
        <p:spPr>
          <a:xfrm>
            <a:off x="11307387" y="4330067"/>
            <a:ext cx="662375" cy="626773"/>
          </a:xfrm>
          <a:custGeom>
            <a:avLst/>
            <a:gdLst/>
            <a:ahLst/>
            <a:cxnLst/>
            <a:rect l="l" t="t" r="r" b="b"/>
            <a:pathLst>
              <a:path w="662375" h="626773">
                <a:moveTo>
                  <a:pt x="0" y="0"/>
                </a:moveTo>
                <a:lnTo>
                  <a:pt x="662375" y="0"/>
                </a:lnTo>
                <a:lnTo>
                  <a:pt x="662375" y="626773"/>
                </a:lnTo>
                <a:lnTo>
                  <a:pt x="0" y="6267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0" name="TextBox 10"/>
          <p:cNvSpPr txBox="1"/>
          <p:nvPr/>
        </p:nvSpPr>
        <p:spPr>
          <a:xfrm>
            <a:off x="1028700" y="2783883"/>
            <a:ext cx="7727311" cy="4062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898"/>
              </a:lnSpc>
            </a:pPr>
            <a:r>
              <a:rPr lang="en-US" sz="16194" spc="-955" dirty="0">
                <a:solidFill>
                  <a:srgbClr val="FFFFFF"/>
                </a:solidFill>
                <a:latin typeface="Poppins Bold"/>
              </a:rPr>
              <a:t>THANK YOU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2976" y="192309"/>
            <a:ext cx="1252739" cy="1252739"/>
          </a:xfrm>
          <a:custGeom>
            <a:avLst/>
            <a:gdLst/>
            <a:ahLst/>
            <a:cxnLst/>
            <a:rect l="l" t="t" r="r" b="b"/>
            <a:pathLst>
              <a:path w="1252739" h="1252739">
                <a:moveTo>
                  <a:pt x="0" y="0"/>
                </a:moveTo>
                <a:lnTo>
                  <a:pt x="1252739" y="0"/>
                </a:lnTo>
                <a:lnTo>
                  <a:pt x="1252739" y="1252738"/>
                </a:lnTo>
                <a:lnTo>
                  <a:pt x="0" y="12527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2" name="TextBox 12"/>
          <p:cNvSpPr txBox="1"/>
          <p:nvPr/>
        </p:nvSpPr>
        <p:spPr>
          <a:xfrm>
            <a:off x="1028700" y="6889707"/>
            <a:ext cx="5015153" cy="89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2700">
                <a:solidFill>
                  <a:srgbClr val="FFFFFF"/>
                </a:solidFill>
                <a:latin typeface="Poppins Italics"/>
              </a:rPr>
              <a:t>We look forward to working with you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03495" y="3011863"/>
            <a:ext cx="2107662" cy="53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90"/>
              </a:lnSpc>
            </a:pPr>
            <a:r>
              <a:rPr lang="en-US" sz="2700" dirty="0">
                <a:solidFill>
                  <a:srgbClr val="FFFFFF"/>
                </a:solidFill>
                <a:latin typeface="Poppins Bold Italics"/>
              </a:rPr>
              <a:t>CONTACT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19617" y="5285199"/>
            <a:ext cx="2815795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4"/>
              </a:lnSpc>
            </a:pPr>
            <a:r>
              <a:rPr lang="en-US" sz="2499" spc="49">
                <a:solidFill>
                  <a:srgbClr val="FFFFFF"/>
                </a:solidFill>
                <a:latin typeface="Poppins"/>
              </a:rPr>
              <a:t>+32 2 505 30 50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19617" y="6305394"/>
            <a:ext cx="4939683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4"/>
              </a:lnSpc>
            </a:pPr>
            <a:r>
              <a:rPr lang="en-US" sz="2499" spc="49" dirty="0">
                <a:solidFill>
                  <a:srgbClr val="FFFFFF"/>
                </a:solidFill>
                <a:latin typeface="Poppins"/>
              </a:rPr>
              <a:t>www.euronuclear.org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319617" y="4073527"/>
            <a:ext cx="4939683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24"/>
              </a:lnSpc>
            </a:pPr>
            <a:r>
              <a:rPr lang="en-US" sz="2499" spc="49" dirty="0">
                <a:solidFill>
                  <a:srgbClr val="FFFFFF"/>
                </a:solidFill>
                <a:latin typeface="Poppins"/>
              </a:rPr>
              <a:t>Avenue des Arts 56, Brussels, Belgium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E64CB0B4-D635-8675-6DDC-4F34125F3DFD}"/>
              </a:ext>
            </a:extLst>
          </p:cNvPr>
          <p:cNvSpPr txBox="1"/>
          <p:nvPr/>
        </p:nvSpPr>
        <p:spPr>
          <a:xfrm>
            <a:off x="12319617" y="7236000"/>
            <a:ext cx="5511183" cy="624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24"/>
              </a:lnSpc>
            </a:pPr>
            <a:r>
              <a:rPr lang="en-US" sz="2400" spc="49" dirty="0">
                <a:solidFill>
                  <a:srgbClr val="FFFFFF"/>
                </a:solidFill>
                <a:latin typeface="Poppins"/>
              </a:rPr>
              <a:t>christian.legrain@euronuclear.org</a:t>
            </a:r>
          </a:p>
        </p:txBody>
      </p:sp>
      <p:pic>
        <p:nvPicPr>
          <p:cNvPr id="20" name="Graphic 19" descr="Open envelope outline">
            <a:extLst>
              <a:ext uri="{FF2B5EF4-FFF2-40B4-BE49-F238E27FC236}">
                <a16:creationId xmlns:a16="http://schemas.microsoft.com/office/drawing/2014/main" id="{15053F49-5419-2938-CDCB-34C64D9E3A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26231" y="7323386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BE"/>
          </a:p>
        </p:txBody>
      </p:sp>
      <p:sp>
        <p:nvSpPr>
          <p:cNvPr id="3" name="Freeform 3"/>
          <p:cNvSpPr/>
          <p:nvPr/>
        </p:nvSpPr>
        <p:spPr>
          <a:xfrm flipH="1">
            <a:off x="6305562" y="-995510"/>
            <a:ext cx="12278020" cy="12278020"/>
          </a:xfrm>
          <a:custGeom>
            <a:avLst/>
            <a:gdLst/>
            <a:ahLst/>
            <a:cxnLst/>
            <a:rect l="l" t="t" r="r" b="b"/>
            <a:pathLst>
              <a:path w="12278020" h="12278020">
                <a:moveTo>
                  <a:pt x="12278019" y="0"/>
                </a:moveTo>
                <a:lnTo>
                  <a:pt x="0" y="0"/>
                </a:lnTo>
                <a:lnTo>
                  <a:pt x="0" y="12278020"/>
                </a:lnTo>
                <a:lnTo>
                  <a:pt x="12278019" y="12278020"/>
                </a:lnTo>
                <a:lnTo>
                  <a:pt x="12278019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4" name="AutoShape 4"/>
          <p:cNvSpPr/>
          <p:nvPr/>
        </p:nvSpPr>
        <p:spPr>
          <a:xfrm>
            <a:off x="1632275" y="3703457"/>
            <a:ext cx="15627025" cy="5554843"/>
          </a:xfrm>
          <a:prstGeom prst="rect">
            <a:avLst/>
          </a:prstGeom>
          <a:solidFill>
            <a:srgbClr val="1B2D6C"/>
          </a:solidFill>
        </p:spPr>
        <p:txBody>
          <a:bodyPr/>
          <a:lstStyle/>
          <a:p>
            <a:endParaRPr lang="en-B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008280" y="0"/>
            <a:ext cx="8944351" cy="10694456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5"/>
              <a:stretch>
                <a:fillRect l="-90732" r="-90732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7" name="AutoShape 7"/>
          <p:cNvSpPr/>
          <p:nvPr/>
        </p:nvSpPr>
        <p:spPr>
          <a:xfrm rot="-2700000">
            <a:off x="-2268253" y="-1037381"/>
            <a:ext cx="5293007" cy="2487400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1302026" cy="1302026"/>
          </a:xfrm>
          <a:custGeom>
            <a:avLst/>
            <a:gdLst/>
            <a:ahLst/>
            <a:cxnLst/>
            <a:rect l="l" t="t" r="r" b="b"/>
            <a:pathLst>
              <a:path w="1302026" h="1302026">
                <a:moveTo>
                  <a:pt x="0" y="0"/>
                </a:moveTo>
                <a:lnTo>
                  <a:pt x="1302026" y="0"/>
                </a:lnTo>
                <a:lnTo>
                  <a:pt x="1302026" y="1302026"/>
                </a:lnTo>
                <a:lnTo>
                  <a:pt x="0" y="13020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9" name="TextBox 9"/>
          <p:cNvSpPr txBox="1"/>
          <p:nvPr/>
        </p:nvSpPr>
        <p:spPr>
          <a:xfrm>
            <a:off x="2057461" y="4020570"/>
            <a:ext cx="7555674" cy="4596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6749"/>
              </a:lnSpc>
              <a:buFont typeface="Arial"/>
              <a:buChar char="•"/>
            </a:pPr>
            <a:r>
              <a:rPr lang="en-US" sz="2999" spc="59" dirty="0">
                <a:solidFill>
                  <a:srgbClr val="FFFFFF"/>
                </a:solidFill>
                <a:latin typeface="Poppins"/>
              </a:rPr>
              <a:t>A Learned Society</a:t>
            </a:r>
          </a:p>
          <a:p>
            <a:pPr>
              <a:lnSpc>
                <a:spcPts val="6749"/>
              </a:lnSpc>
            </a:pPr>
            <a:endParaRPr lang="en-US" sz="2999" spc="59" dirty="0">
              <a:solidFill>
                <a:srgbClr val="FFFFFF"/>
              </a:solidFill>
              <a:latin typeface="Poppins"/>
            </a:endParaRPr>
          </a:p>
          <a:p>
            <a:pPr marL="647697" lvl="1" indent="-323848">
              <a:lnSpc>
                <a:spcPts val="6749"/>
              </a:lnSpc>
              <a:buFont typeface="Arial"/>
              <a:buChar char="•"/>
            </a:pPr>
            <a:r>
              <a:rPr lang="en-US" sz="2999" spc="59" dirty="0">
                <a:solidFill>
                  <a:srgbClr val="FFFFFF"/>
                </a:solidFill>
                <a:latin typeface="Poppins"/>
              </a:rPr>
              <a:t>A trustworthy point of reference</a:t>
            </a:r>
          </a:p>
          <a:p>
            <a:pPr>
              <a:lnSpc>
                <a:spcPts val="6749"/>
              </a:lnSpc>
            </a:pPr>
            <a:endParaRPr lang="en-US" sz="2999" spc="59" dirty="0">
              <a:solidFill>
                <a:srgbClr val="FFFFFF"/>
              </a:solidFill>
              <a:latin typeface="Poppins"/>
            </a:endParaRPr>
          </a:p>
          <a:p>
            <a:pPr marL="647697" lvl="1" indent="-323848">
              <a:lnSpc>
                <a:spcPts val="4559"/>
              </a:lnSpc>
              <a:buFont typeface="Arial"/>
              <a:buChar char="•"/>
            </a:pPr>
            <a:r>
              <a:rPr lang="en-US" sz="2999" spc="59" dirty="0">
                <a:solidFill>
                  <a:srgbClr val="FFFFFF"/>
                </a:solidFill>
                <a:latin typeface="Poppins"/>
              </a:rPr>
              <a:t>An engaging, international community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32275" y="1713497"/>
            <a:ext cx="9202412" cy="95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0"/>
              </a:lnSpc>
            </a:pPr>
            <a:r>
              <a:rPr lang="en-US" sz="6000" spc="-354" dirty="0">
                <a:solidFill>
                  <a:srgbClr val="05276E"/>
                </a:solidFill>
                <a:latin typeface="Poppins Bold"/>
              </a:rPr>
              <a:t>European Nuclear Society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9" grpId="0"/>
      <p:bldP spid="9" grpId="1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BE"/>
          </a:p>
        </p:txBody>
      </p:sp>
      <p:sp>
        <p:nvSpPr>
          <p:cNvPr id="3" name="Freeform 3"/>
          <p:cNvSpPr/>
          <p:nvPr/>
        </p:nvSpPr>
        <p:spPr>
          <a:xfrm flipH="1">
            <a:off x="6305562" y="-995510"/>
            <a:ext cx="12278020" cy="12278020"/>
          </a:xfrm>
          <a:custGeom>
            <a:avLst/>
            <a:gdLst/>
            <a:ahLst/>
            <a:cxnLst/>
            <a:rect l="l" t="t" r="r" b="b"/>
            <a:pathLst>
              <a:path w="12278020" h="12278020">
                <a:moveTo>
                  <a:pt x="12278019" y="0"/>
                </a:moveTo>
                <a:lnTo>
                  <a:pt x="0" y="0"/>
                </a:lnTo>
                <a:lnTo>
                  <a:pt x="0" y="12278020"/>
                </a:lnTo>
                <a:lnTo>
                  <a:pt x="12278019" y="12278020"/>
                </a:lnTo>
                <a:lnTo>
                  <a:pt x="12278019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4" name="AutoShape 4"/>
          <p:cNvSpPr/>
          <p:nvPr/>
        </p:nvSpPr>
        <p:spPr>
          <a:xfrm>
            <a:off x="1028700" y="3703457"/>
            <a:ext cx="16230600" cy="5554843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639230" y="-203728"/>
            <a:ext cx="8944351" cy="10694456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/>
              <a:stretch>
                <a:fillRect l="-83691" t="-15449" r="-89396" b="-13023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712806"/>
            <a:ext cx="9908651" cy="893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71"/>
              </a:lnSpc>
            </a:pPr>
            <a:r>
              <a:rPr lang="en-US" sz="6399" spc="-377" dirty="0">
                <a:solidFill>
                  <a:srgbClr val="05276E"/>
                </a:solidFill>
                <a:latin typeface="Poppins Bold"/>
              </a:rPr>
              <a:t>Who we are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4563" y="3816004"/>
            <a:ext cx="8430069" cy="532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22"/>
              </a:lnSpc>
            </a:pPr>
            <a:r>
              <a:rPr lang="en-US" sz="2676" spc="53" dirty="0">
                <a:solidFill>
                  <a:srgbClr val="FFFFFF"/>
                </a:solidFill>
                <a:latin typeface="Poppins"/>
              </a:rPr>
              <a:t>A Learned Society that promotes the development and understanding of </a:t>
            </a:r>
            <a:r>
              <a:rPr lang="en-US" sz="2676" b="1" spc="53" dirty="0">
                <a:solidFill>
                  <a:srgbClr val="FFFFFF"/>
                </a:solidFill>
                <a:latin typeface="Poppins"/>
              </a:rPr>
              <a:t>peaceful nuclear applications in every field</a:t>
            </a:r>
            <a:r>
              <a:rPr lang="en-US" sz="2676" spc="53" dirty="0">
                <a:solidFill>
                  <a:srgbClr val="FFFFFF"/>
                </a:solidFill>
                <a:latin typeface="Poppins"/>
              </a:rPr>
              <a:t>:</a:t>
            </a:r>
          </a:p>
          <a:p>
            <a:pPr marL="577935" lvl="1" indent="-288967" algn="just">
              <a:lnSpc>
                <a:spcPts val="6022"/>
              </a:lnSpc>
              <a:buFont typeface="Arial"/>
              <a:buChar char="•"/>
            </a:pPr>
            <a:r>
              <a:rPr lang="en-US" sz="2676" spc="53" dirty="0">
                <a:solidFill>
                  <a:srgbClr val="FFFFFF"/>
                </a:solidFill>
                <a:latin typeface="Poppins"/>
              </a:rPr>
              <a:t>Energy</a:t>
            </a:r>
          </a:p>
          <a:p>
            <a:pPr marL="577935" lvl="1" indent="-288967" algn="just">
              <a:lnSpc>
                <a:spcPts val="6022"/>
              </a:lnSpc>
              <a:buFont typeface="Arial"/>
              <a:buChar char="•"/>
            </a:pPr>
            <a:r>
              <a:rPr lang="en-US" sz="2676" spc="53" dirty="0">
                <a:solidFill>
                  <a:srgbClr val="FFFFFF"/>
                </a:solidFill>
                <a:latin typeface="Poppins"/>
              </a:rPr>
              <a:t>Medicine</a:t>
            </a:r>
          </a:p>
          <a:p>
            <a:pPr marL="577935" lvl="1" indent="-288967" algn="just">
              <a:lnSpc>
                <a:spcPts val="6022"/>
              </a:lnSpc>
              <a:buFont typeface="Arial"/>
              <a:buChar char="•"/>
            </a:pPr>
            <a:r>
              <a:rPr lang="en-US" sz="2676" spc="53" dirty="0">
                <a:solidFill>
                  <a:srgbClr val="FFFFFF"/>
                </a:solidFill>
                <a:latin typeface="Poppins"/>
              </a:rPr>
              <a:t>Space exploration</a:t>
            </a:r>
          </a:p>
          <a:p>
            <a:pPr marL="577935" lvl="1" indent="-288967" algn="just">
              <a:lnSpc>
                <a:spcPts val="6022"/>
              </a:lnSpc>
              <a:buFont typeface="Arial"/>
              <a:buChar char="•"/>
            </a:pPr>
            <a:r>
              <a:rPr lang="en-US" sz="2676" spc="53" dirty="0">
                <a:solidFill>
                  <a:srgbClr val="FFFFFF"/>
                </a:solidFill>
                <a:latin typeface="Poppins"/>
              </a:rPr>
              <a:t>Safety</a:t>
            </a:r>
          </a:p>
          <a:p>
            <a:pPr marL="577935" lvl="1" indent="-288967" algn="just">
              <a:lnSpc>
                <a:spcPts val="6022"/>
              </a:lnSpc>
              <a:buFont typeface="Arial"/>
              <a:buChar char="•"/>
            </a:pPr>
            <a:r>
              <a:rPr lang="en-US" sz="2676" spc="53" dirty="0">
                <a:solidFill>
                  <a:srgbClr val="FFFFFF"/>
                </a:solidFill>
                <a:latin typeface="Poppins"/>
              </a:rPr>
              <a:t>...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2372538" y="-2544471"/>
            <a:ext cx="5501578" cy="5501578"/>
            <a:chOff x="0" y="0"/>
            <a:chExt cx="7335438" cy="7335438"/>
          </a:xfrm>
        </p:grpSpPr>
        <p:sp>
          <p:nvSpPr>
            <p:cNvPr id="10" name="AutoShape 10"/>
            <p:cNvSpPr/>
            <p:nvPr/>
          </p:nvSpPr>
          <p:spPr>
            <a:xfrm rot="-2700000">
              <a:off x="139048" y="2009452"/>
              <a:ext cx="7057342" cy="3316533"/>
            </a:xfrm>
            <a:prstGeom prst="rect">
              <a:avLst/>
            </a:prstGeom>
            <a:solidFill>
              <a:srgbClr val="05276E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163384" y="3392627"/>
              <a:ext cx="1723776" cy="1723776"/>
            </a:xfrm>
            <a:custGeom>
              <a:avLst/>
              <a:gdLst/>
              <a:ahLst/>
              <a:cxnLst/>
              <a:rect l="l" t="t" r="r" b="b"/>
              <a:pathLst>
                <a:path w="1723776" h="1723776">
                  <a:moveTo>
                    <a:pt x="0" y="0"/>
                  </a:moveTo>
                  <a:lnTo>
                    <a:pt x="1723777" y="0"/>
                  </a:lnTo>
                  <a:lnTo>
                    <a:pt x="1723777" y="1723776"/>
                  </a:lnTo>
                  <a:lnTo>
                    <a:pt x="0" y="172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/>
      <p:bldP spid="7" grpId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BE"/>
          </a:p>
        </p:txBody>
      </p:sp>
      <p:sp>
        <p:nvSpPr>
          <p:cNvPr id="3" name="Freeform 3"/>
          <p:cNvSpPr/>
          <p:nvPr/>
        </p:nvSpPr>
        <p:spPr>
          <a:xfrm flipH="1">
            <a:off x="6305562" y="-995510"/>
            <a:ext cx="12278020" cy="12278020"/>
          </a:xfrm>
          <a:custGeom>
            <a:avLst/>
            <a:gdLst/>
            <a:ahLst/>
            <a:cxnLst/>
            <a:rect l="l" t="t" r="r" b="b"/>
            <a:pathLst>
              <a:path w="12278020" h="12278020">
                <a:moveTo>
                  <a:pt x="12278019" y="0"/>
                </a:moveTo>
                <a:lnTo>
                  <a:pt x="0" y="0"/>
                </a:lnTo>
                <a:lnTo>
                  <a:pt x="0" y="12278020"/>
                </a:lnTo>
                <a:lnTo>
                  <a:pt x="12278019" y="12278020"/>
                </a:lnTo>
                <a:lnTo>
                  <a:pt x="12278019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4" name="AutoShape 4"/>
          <p:cNvSpPr/>
          <p:nvPr/>
        </p:nvSpPr>
        <p:spPr>
          <a:xfrm>
            <a:off x="6305562" y="1028700"/>
            <a:ext cx="15921144" cy="2408804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639230" y="-203728"/>
            <a:ext cx="8944351" cy="10694456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/>
              <a:stretch>
                <a:fillRect r="-79463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32275" y="788678"/>
            <a:ext cx="5487426" cy="2748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0"/>
              </a:lnSpc>
            </a:pPr>
            <a:r>
              <a:rPr lang="en-US" sz="6000" spc="-354" dirty="0">
                <a:solidFill>
                  <a:srgbClr val="05276E"/>
                </a:solidFill>
                <a:latin typeface="Poppins Bold"/>
              </a:rPr>
              <a:t>Supporting Scientific Excellence</a:t>
            </a:r>
          </a:p>
        </p:txBody>
      </p:sp>
      <p:sp>
        <p:nvSpPr>
          <p:cNvPr id="8" name="AutoShape 8"/>
          <p:cNvSpPr/>
          <p:nvPr/>
        </p:nvSpPr>
        <p:spPr>
          <a:xfrm rot="-2700000">
            <a:off x="-2268253" y="-1037381"/>
            <a:ext cx="5293007" cy="2487400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1302026" cy="1302026"/>
          </a:xfrm>
          <a:custGeom>
            <a:avLst/>
            <a:gdLst/>
            <a:ahLst/>
            <a:cxnLst/>
            <a:rect l="l" t="t" r="r" b="b"/>
            <a:pathLst>
              <a:path w="1302026" h="1302026">
                <a:moveTo>
                  <a:pt x="0" y="0"/>
                </a:moveTo>
                <a:lnTo>
                  <a:pt x="1302026" y="0"/>
                </a:lnTo>
                <a:lnTo>
                  <a:pt x="1302026" y="1302026"/>
                </a:lnTo>
                <a:lnTo>
                  <a:pt x="0" y="13020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10" name="Group 10"/>
          <p:cNvGrpSpPr/>
          <p:nvPr/>
        </p:nvGrpSpPr>
        <p:grpSpPr>
          <a:xfrm>
            <a:off x="1028700" y="3849813"/>
            <a:ext cx="8921823" cy="6318165"/>
            <a:chOff x="0" y="0"/>
            <a:chExt cx="11895764" cy="84242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632099" cy="8340625"/>
            </a:xfrm>
            <a:custGeom>
              <a:avLst/>
              <a:gdLst/>
              <a:ahLst/>
              <a:cxnLst/>
              <a:rect l="l" t="t" r="r" b="b"/>
              <a:pathLst>
                <a:path w="8632099" h="8340625">
                  <a:moveTo>
                    <a:pt x="0" y="0"/>
                  </a:moveTo>
                  <a:lnTo>
                    <a:pt x="8632099" y="0"/>
                  </a:lnTo>
                  <a:lnTo>
                    <a:pt x="8632099" y="8340625"/>
                  </a:lnTo>
                  <a:lnTo>
                    <a:pt x="0" y="8340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74711" y="12700"/>
              <a:ext cx="11121052" cy="8411520"/>
            </a:xfrm>
            <a:custGeom>
              <a:avLst/>
              <a:gdLst/>
              <a:ahLst/>
              <a:cxnLst/>
              <a:rect l="l" t="t" r="r" b="b"/>
              <a:pathLst>
                <a:path w="11121052" h="8411520">
                  <a:moveTo>
                    <a:pt x="0" y="0"/>
                  </a:moveTo>
                  <a:lnTo>
                    <a:pt x="11121053" y="0"/>
                  </a:lnTo>
                  <a:lnTo>
                    <a:pt x="11121053" y="8411520"/>
                  </a:lnTo>
                  <a:lnTo>
                    <a:pt x="0" y="841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305562" y="1133483"/>
            <a:ext cx="5255747" cy="175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7200"/>
              </a:lnSpc>
              <a:buFont typeface="Arial"/>
              <a:buChar char="•"/>
            </a:pPr>
            <a:r>
              <a:rPr lang="en-US" sz="3200" spc="64" dirty="0">
                <a:solidFill>
                  <a:srgbClr val="FFFFFF"/>
                </a:solidFill>
                <a:latin typeface="Poppins Bold"/>
              </a:rPr>
              <a:t>22 Member Societies</a:t>
            </a:r>
          </a:p>
          <a:p>
            <a:pPr marL="690881" lvl="1" indent="-345440">
              <a:lnSpc>
                <a:spcPts val="7200"/>
              </a:lnSpc>
              <a:buFont typeface="Arial"/>
              <a:buChar char="•"/>
            </a:pPr>
            <a:r>
              <a:rPr lang="en-US" sz="3200" spc="64" dirty="0">
                <a:solidFill>
                  <a:srgbClr val="FFFFFF"/>
                </a:solidFill>
                <a:latin typeface="Poppins Bold"/>
              </a:rPr>
              <a:t>+12.000 Members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/>
      <p:bldP spid="7" grpId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BE"/>
          </a:p>
        </p:txBody>
      </p:sp>
      <p:sp>
        <p:nvSpPr>
          <p:cNvPr id="3" name="Freeform 3"/>
          <p:cNvSpPr/>
          <p:nvPr/>
        </p:nvSpPr>
        <p:spPr>
          <a:xfrm flipH="1">
            <a:off x="6305562" y="-995510"/>
            <a:ext cx="12278020" cy="12278020"/>
          </a:xfrm>
          <a:custGeom>
            <a:avLst/>
            <a:gdLst/>
            <a:ahLst/>
            <a:cxnLst/>
            <a:rect l="l" t="t" r="r" b="b"/>
            <a:pathLst>
              <a:path w="12278020" h="12278020">
                <a:moveTo>
                  <a:pt x="12278019" y="0"/>
                </a:moveTo>
                <a:lnTo>
                  <a:pt x="0" y="0"/>
                </a:lnTo>
                <a:lnTo>
                  <a:pt x="0" y="12278020"/>
                </a:lnTo>
                <a:lnTo>
                  <a:pt x="12278019" y="12278020"/>
                </a:lnTo>
                <a:lnTo>
                  <a:pt x="12278019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4" name="AutoShape 4"/>
          <p:cNvSpPr/>
          <p:nvPr/>
        </p:nvSpPr>
        <p:spPr>
          <a:xfrm>
            <a:off x="6305562" y="1028700"/>
            <a:ext cx="15921144" cy="2408804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639230" y="-203728"/>
            <a:ext cx="8944351" cy="10694456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5"/>
              <a:stretch>
                <a:fillRect r="-69149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927554" y="855554"/>
            <a:ext cx="5487426" cy="2748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0"/>
              </a:lnSpc>
            </a:pPr>
            <a:r>
              <a:rPr lang="en-US" sz="6000" spc="-354" dirty="0">
                <a:solidFill>
                  <a:srgbClr val="05276E"/>
                </a:solidFill>
                <a:latin typeface="Poppins Bold"/>
              </a:rPr>
              <a:t>Supporting Scientific Excellence</a:t>
            </a:r>
          </a:p>
        </p:txBody>
      </p:sp>
      <p:sp>
        <p:nvSpPr>
          <p:cNvPr id="8" name="AutoShape 8"/>
          <p:cNvSpPr/>
          <p:nvPr/>
        </p:nvSpPr>
        <p:spPr>
          <a:xfrm rot="-2700000">
            <a:off x="-2268253" y="-1037381"/>
            <a:ext cx="5293007" cy="2487400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1303438" cy="1303438"/>
          </a:xfrm>
          <a:custGeom>
            <a:avLst/>
            <a:gdLst/>
            <a:ahLst/>
            <a:cxnLst/>
            <a:rect l="l" t="t" r="r" b="b"/>
            <a:pathLst>
              <a:path w="1303438" h="1303438">
                <a:moveTo>
                  <a:pt x="0" y="0"/>
                </a:moveTo>
                <a:lnTo>
                  <a:pt x="1303438" y="0"/>
                </a:lnTo>
                <a:lnTo>
                  <a:pt x="1303438" y="1303438"/>
                </a:lnTo>
                <a:lnTo>
                  <a:pt x="0" y="13034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0" name="Freeform 10"/>
          <p:cNvSpPr/>
          <p:nvPr/>
        </p:nvSpPr>
        <p:spPr>
          <a:xfrm>
            <a:off x="1882581" y="3909269"/>
            <a:ext cx="1032210" cy="983648"/>
          </a:xfrm>
          <a:custGeom>
            <a:avLst/>
            <a:gdLst/>
            <a:ahLst/>
            <a:cxnLst/>
            <a:rect l="l" t="t" r="r" b="b"/>
            <a:pathLst>
              <a:path w="1032210" h="983648">
                <a:moveTo>
                  <a:pt x="0" y="0"/>
                </a:moveTo>
                <a:lnTo>
                  <a:pt x="1032210" y="0"/>
                </a:lnTo>
                <a:lnTo>
                  <a:pt x="1032210" y="983648"/>
                </a:lnTo>
                <a:lnTo>
                  <a:pt x="0" y="983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8483" t="-4870" r="-158964" b="-13002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1" name="Freeform 11"/>
          <p:cNvSpPr/>
          <p:nvPr/>
        </p:nvSpPr>
        <p:spPr>
          <a:xfrm>
            <a:off x="378251" y="3909269"/>
            <a:ext cx="1027703" cy="983648"/>
          </a:xfrm>
          <a:custGeom>
            <a:avLst/>
            <a:gdLst/>
            <a:ahLst/>
            <a:cxnLst/>
            <a:rect l="l" t="t" r="r" b="b"/>
            <a:pathLst>
              <a:path w="1027703" h="983648">
                <a:moveTo>
                  <a:pt x="0" y="0"/>
                </a:moveTo>
                <a:lnTo>
                  <a:pt x="1027702" y="0"/>
                </a:lnTo>
                <a:lnTo>
                  <a:pt x="1027702" y="983648"/>
                </a:lnTo>
                <a:lnTo>
                  <a:pt x="0" y="983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263" t="-4582" r="-303971" b="-13290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2" name="Freeform 12"/>
          <p:cNvSpPr/>
          <p:nvPr/>
        </p:nvSpPr>
        <p:spPr>
          <a:xfrm>
            <a:off x="3391419" y="3909269"/>
            <a:ext cx="1032210" cy="983648"/>
          </a:xfrm>
          <a:custGeom>
            <a:avLst/>
            <a:gdLst/>
            <a:ahLst/>
            <a:cxnLst/>
            <a:rect l="l" t="t" r="r" b="b"/>
            <a:pathLst>
              <a:path w="1032210" h="983648">
                <a:moveTo>
                  <a:pt x="0" y="0"/>
                </a:moveTo>
                <a:lnTo>
                  <a:pt x="1032210" y="0"/>
                </a:lnTo>
                <a:lnTo>
                  <a:pt x="1032210" y="983648"/>
                </a:lnTo>
                <a:lnTo>
                  <a:pt x="0" y="9836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4936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3" name="Freeform 13"/>
          <p:cNvSpPr/>
          <p:nvPr/>
        </p:nvSpPr>
        <p:spPr>
          <a:xfrm>
            <a:off x="4899879" y="3924620"/>
            <a:ext cx="985348" cy="968298"/>
          </a:xfrm>
          <a:custGeom>
            <a:avLst/>
            <a:gdLst/>
            <a:ahLst/>
            <a:cxnLst/>
            <a:rect l="l" t="t" r="r" b="b"/>
            <a:pathLst>
              <a:path w="985348" h="968298">
                <a:moveTo>
                  <a:pt x="0" y="0"/>
                </a:moveTo>
                <a:lnTo>
                  <a:pt x="985348" y="0"/>
                </a:lnTo>
                <a:lnTo>
                  <a:pt x="985348" y="968297"/>
                </a:lnTo>
                <a:lnTo>
                  <a:pt x="0" y="9682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43508" t="-6752" r="-4437" b="-11853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4" name="Freeform 14"/>
          <p:cNvSpPr/>
          <p:nvPr/>
        </p:nvSpPr>
        <p:spPr>
          <a:xfrm>
            <a:off x="6361477" y="3909269"/>
            <a:ext cx="1027703" cy="983648"/>
          </a:xfrm>
          <a:custGeom>
            <a:avLst/>
            <a:gdLst/>
            <a:ahLst/>
            <a:cxnLst/>
            <a:rect l="l" t="t" r="r" b="b"/>
            <a:pathLst>
              <a:path w="1027703" h="983648">
                <a:moveTo>
                  <a:pt x="0" y="0"/>
                </a:moveTo>
                <a:lnTo>
                  <a:pt x="1027703" y="0"/>
                </a:lnTo>
                <a:lnTo>
                  <a:pt x="1027703" y="983648"/>
                </a:lnTo>
                <a:lnTo>
                  <a:pt x="0" y="983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626" t="-2669" r="-179701" b="-15938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5" name="Freeform 15"/>
          <p:cNvSpPr/>
          <p:nvPr/>
        </p:nvSpPr>
        <p:spPr>
          <a:xfrm>
            <a:off x="7865430" y="3909269"/>
            <a:ext cx="1032210" cy="983648"/>
          </a:xfrm>
          <a:custGeom>
            <a:avLst/>
            <a:gdLst/>
            <a:ahLst/>
            <a:cxnLst/>
            <a:rect l="l" t="t" r="r" b="b"/>
            <a:pathLst>
              <a:path w="1032210" h="983648">
                <a:moveTo>
                  <a:pt x="0" y="0"/>
                </a:moveTo>
                <a:lnTo>
                  <a:pt x="1032210" y="0"/>
                </a:lnTo>
                <a:lnTo>
                  <a:pt x="1032210" y="983648"/>
                </a:lnTo>
                <a:lnTo>
                  <a:pt x="0" y="9836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4936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6" name="Freeform 16"/>
          <p:cNvSpPr/>
          <p:nvPr/>
        </p:nvSpPr>
        <p:spPr>
          <a:xfrm>
            <a:off x="384648" y="5238730"/>
            <a:ext cx="1031208" cy="958773"/>
          </a:xfrm>
          <a:custGeom>
            <a:avLst/>
            <a:gdLst/>
            <a:ahLst/>
            <a:cxnLst/>
            <a:rect l="l" t="t" r="r" b="b"/>
            <a:pathLst>
              <a:path w="1031208" h="958773">
                <a:moveTo>
                  <a:pt x="0" y="0"/>
                </a:moveTo>
                <a:lnTo>
                  <a:pt x="1031208" y="0"/>
                </a:lnTo>
                <a:lnTo>
                  <a:pt x="1031208" y="958773"/>
                </a:lnTo>
                <a:lnTo>
                  <a:pt x="0" y="9587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350" t="-15375" r="-12700" b="-3899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7" name="Freeform 17"/>
          <p:cNvSpPr/>
          <p:nvPr/>
        </p:nvSpPr>
        <p:spPr>
          <a:xfrm>
            <a:off x="1882581" y="5251168"/>
            <a:ext cx="1003967" cy="958773"/>
          </a:xfrm>
          <a:custGeom>
            <a:avLst/>
            <a:gdLst/>
            <a:ahLst/>
            <a:cxnLst/>
            <a:rect l="l" t="t" r="r" b="b"/>
            <a:pathLst>
              <a:path w="1003967" h="958773">
                <a:moveTo>
                  <a:pt x="0" y="0"/>
                </a:moveTo>
                <a:lnTo>
                  <a:pt x="1003967" y="0"/>
                </a:lnTo>
                <a:lnTo>
                  <a:pt x="1003967" y="958772"/>
                </a:lnTo>
                <a:lnTo>
                  <a:pt x="0" y="9587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8254" t="-11703" r="-4604" b="-13861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8" name="Freeform 18"/>
          <p:cNvSpPr/>
          <p:nvPr/>
        </p:nvSpPr>
        <p:spPr>
          <a:xfrm>
            <a:off x="3400898" y="5251168"/>
            <a:ext cx="1032210" cy="958773"/>
          </a:xfrm>
          <a:custGeom>
            <a:avLst/>
            <a:gdLst/>
            <a:ahLst/>
            <a:cxnLst/>
            <a:rect l="l" t="t" r="r" b="b"/>
            <a:pathLst>
              <a:path w="1032210" h="958773">
                <a:moveTo>
                  <a:pt x="0" y="0"/>
                </a:moveTo>
                <a:lnTo>
                  <a:pt x="1032210" y="0"/>
                </a:lnTo>
                <a:lnTo>
                  <a:pt x="1032210" y="958772"/>
                </a:lnTo>
                <a:lnTo>
                  <a:pt x="0" y="9587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925" t="-5715" r="-11925" b="-9921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9" name="Freeform 19"/>
          <p:cNvSpPr/>
          <p:nvPr/>
        </p:nvSpPr>
        <p:spPr>
          <a:xfrm>
            <a:off x="4899879" y="5251168"/>
            <a:ext cx="985348" cy="958773"/>
          </a:xfrm>
          <a:custGeom>
            <a:avLst/>
            <a:gdLst/>
            <a:ahLst/>
            <a:cxnLst/>
            <a:rect l="l" t="t" r="r" b="b"/>
            <a:pathLst>
              <a:path w="985348" h="958773">
                <a:moveTo>
                  <a:pt x="0" y="0"/>
                </a:moveTo>
                <a:lnTo>
                  <a:pt x="985348" y="0"/>
                </a:lnTo>
                <a:lnTo>
                  <a:pt x="985348" y="958772"/>
                </a:lnTo>
                <a:lnTo>
                  <a:pt x="0" y="95877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71536" t="-9844" r="-25436" b="-10871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0" name="Freeform 20"/>
          <p:cNvSpPr/>
          <p:nvPr/>
        </p:nvSpPr>
        <p:spPr>
          <a:xfrm>
            <a:off x="6399577" y="5238730"/>
            <a:ext cx="989603" cy="958773"/>
          </a:xfrm>
          <a:custGeom>
            <a:avLst/>
            <a:gdLst/>
            <a:ahLst/>
            <a:cxnLst/>
            <a:rect l="l" t="t" r="r" b="b"/>
            <a:pathLst>
              <a:path w="989603" h="958773">
                <a:moveTo>
                  <a:pt x="0" y="0"/>
                </a:moveTo>
                <a:lnTo>
                  <a:pt x="989603" y="0"/>
                </a:lnTo>
                <a:lnTo>
                  <a:pt x="989603" y="958773"/>
                </a:lnTo>
                <a:lnTo>
                  <a:pt x="0" y="958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5646" t="-10710" r="-2305" b="-6607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1" name="Freeform 21"/>
          <p:cNvSpPr/>
          <p:nvPr/>
        </p:nvSpPr>
        <p:spPr>
          <a:xfrm>
            <a:off x="7885379" y="5251168"/>
            <a:ext cx="992313" cy="958773"/>
          </a:xfrm>
          <a:custGeom>
            <a:avLst/>
            <a:gdLst/>
            <a:ahLst/>
            <a:cxnLst/>
            <a:rect l="l" t="t" r="r" b="b"/>
            <a:pathLst>
              <a:path w="992313" h="958773">
                <a:moveTo>
                  <a:pt x="0" y="0"/>
                </a:moveTo>
                <a:lnTo>
                  <a:pt x="992312" y="0"/>
                </a:lnTo>
                <a:lnTo>
                  <a:pt x="992312" y="958772"/>
                </a:lnTo>
                <a:lnTo>
                  <a:pt x="0" y="95877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3819" t="-5502" r="-467868" b="-26257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2" name="Freeform 22"/>
          <p:cNvSpPr/>
          <p:nvPr/>
        </p:nvSpPr>
        <p:spPr>
          <a:xfrm>
            <a:off x="3391419" y="6517620"/>
            <a:ext cx="1032210" cy="957488"/>
          </a:xfrm>
          <a:custGeom>
            <a:avLst/>
            <a:gdLst/>
            <a:ahLst/>
            <a:cxnLst/>
            <a:rect l="l" t="t" r="r" b="b"/>
            <a:pathLst>
              <a:path w="1032210" h="957488">
                <a:moveTo>
                  <a:pt x="0" y="0"/>
                </a:moveTo>
                <a:lnTo>
                  <a:pt x="1032210" y="0"/>
                </a:lnTo>
                <a:lnTo>
                  <a:pt x="1032210" y="957488"/>
                </a:lnTo>
                <a:lnTo>
                  <a:pt x="0" y="95748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449857" t="-5676" r="-15863" b="-25542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3" name="Freeform 23"/>
          <p:cNvSpPr/>
          <p:nvPr/>
        </p:nvSpPr>
        <p:spPr>
          <a:xfrm>
            <a:off x="1882581" y="6517620"/>
            <a:ext cx="1003967" cy="957488"/>
          </a:xfrm>
          <a:custGeom>
            <a:avLst/>
            <a:gdLst/>
            <a:ahLst/>
            <a:cxnLst/>
            <a:rect l="l" t="t" r="r" b="b"/>
            <a:pathLst>
              <a:path w="1003967" h="957488">
                <a:moveTo>
                  <a:pt x="0" y="0"/>
                </a:moveTo>
                <a:lnTo>
                  <a:pt x="1003967" y="0"/>
                </a:lnTo>
                <a:lnTo>
                  <a:pt x="1003967" y="957488"/>
                </a:lnTo>
                <a:lnTo>
                  <a:pt x="0" y="95748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323150" t="-9460" r="-167429" b="-23776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4" name="Freeform 24"/>
          <p:cNvSpPr/>
          <p:nvPr/>
        </p:nvSpPr>
        <p:spPr>
          <a:xfrm>
            <a:off x="384648" y="6517620"/>
            <a:ext cx="1021305" cy="957488"/>
          </a:xfrm>
          <a:custGeom>
            <a:avLst/>
            <a:gdLst/>
            <a:ahLst/>
            <a:cxnLst/>
            <a:rect l="l" t="t" r="r" b="b"/>
            <a:pathLst>
              <a:path w="1021305" h="957488">
                <a:moveTo>
                  <a:pt x="0" y="0"/>
                </a:moveTo>
                <a:lnTo>
                  <a:pt x="1021305" y="0"/>
                </a:lnTo>
                <a:lnTo>
                  <a:pt x="1021305" y="957488"/>
                </a:lnTo>
                <a:lnTo>
                  <a:pt x="0" y="95748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4151" t="-10203" r="-307356" b="-20956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5" name="Freeform 25"/>
          <p:cNvSpPr/>
          <p:nvPr/>
        </p:nvSpPr>
        <p:spPr>
          <a:xfrm>
            <a:off x="4884258" y="6517620"/>
            <a:ext cx="1016590" cy="958341"/>
          </a:xfrm>
          <a:custGeom>
            <a:avLst/>
            <a:gdLst/>
            <a:ahLst/>
            <a:cxnLst/>
            <a:rect l="l" t="t" r="r" b="b"/>
            <a:pathLst>
              <a:path w="1016590" h="958341">
                <a:moveTo>
                  <a:pt x="0" y="0"/>
                </a:moveTo>
                <a:lnTo>
                  <a:pt x="1016590" y="0"/>
                </a:lnTo>
                <a:lnTo>
                  <a:pt x="1016590" y="958341"/>
                </a:lnTo>
                <a:lnTo>
                  <a:pt x="0" y="95834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825" t="-6584" r="-293976" b="-13903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6" name="Freeform 26"/>
          <p:cNvSpPr/>
          <p:nvPr/>
        </p:nvSpPr>
        <p:spPr>
          <a:xfrm>
            <a:off x="7885379" y="6517620"/>
            <a:ext cx="992313" cy="958341"/>
          </a:xfrm>
          <a:custGeom>
            <a:avLst/>
            <a:gdLst/>
            <a:ahLst/>
            <a:cxnLst/>
            <a:rect l="l" t="t" r="r" b="b"/>
            <a:pathLst>
              <a:path w="992313" h="958341">
                <a:moveTo>
                  <a:pt x="0" y="0"/>
                </a:moveTo>
                <a:lnTo>
                  <a:pt x="992312" y="0"/>
                </a:lnTo>
                <a:lnTo>
                  <a:pt x="992312" y="958341"/>
                </a:lnTo>
                <a:lnTo>
                  <a:pt x="0" y="95834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286804" t="-3528" r="-6531" b="-13348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7" name="Freeform 27"/>
          <p:cNvSpPr/>
          <p:nvPr/>
        </p:nvSpPr>
        <p:spPr>
          <a:xfrm>
            <a:off x="6399577" y="6517620"/>
            <a:ext cx="989603" cy="958341"/>
          </a:xfrm>
          <a:custGeom>
            <a:avLst/>
            <a:gdLst/>
            <a:ahLst/>
            <a:cxnLst/>
            <a:rect l="l" t="t" r="r" b="b"/>
            <a:pathLst>
              <a:path w="989603" h="958341">
                <a:moveTo>
                  <a:pt x="0" y="0"/>
                </a:moveTo>
                <a:lnTo>
                  <a:pt x="989603" y="0"/>
                </a:lnTo>
                <a:lnTo>
                  <a:pt x="989603" y="958341"/>
                </a:lnTo>
                <a:lnTo>
                  <a:pt x="0" y="95834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50223" t="-6561" r="-154929" b="-13499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8" name="Freeform 28"/>
          <p:cNvSpPr/>
          <p:nvPr/>
        </p:nvSpPr>
        <p:spPr>
          <a:xfrm>
            <a:off x="384648" y="7818008"/>
            <a:ext cx="1019925" cy="936767"/>
          </a:xfrm>
          <a:custGeom>
            <a:avLst/>
            <a:gdLst/>
            <a:ahLst/>
            <a:cxnLst/>
            <a:rect l="l" t="t" r="r" b="b"/>
            <a:pathLst>
              <a:path w="1019925" h="936767">
                <a:moveTo>
                  <a:pt x="0" y="0"/>
                </a:moveTo>
                <a:lnTo>
                  <a:pt x="1019925" y="0"/>
                </a:lnTo>
                <a:lnTo>
                  <a:pt x="1019925" y="936767"/>
                </a:lnTo>
                <a:lnTo>
                  <a:pt x="0" y="93676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8150" t="-5558" r="-169881" b="-18959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9" name="Freeform 29"/>
          <p:cNvSpPr/>
          <p:nvPr/>
        </p:nvSpPr>
        <p:spPr>
          <a:xfrm>
            <a:off x="1882581" y="7818008"/>
            <a:ext cx="1003967" cy="936767"/>
          </a:xfrm>
          <a:custGeom>
            <a:avLst/>
            <a:gdLst/>
            <a:ahLst/>
            <a:cxnLst/>
            <a:rect l="l" t="t" r="r" b="b"/>
            <a:pathLst>
              <a:path w="1003967" h="936767">
                <a:moveTo>
                  <a:pt x="0" y="0"/>
                </a:moveTo>
                <a:lnTo>
                  <a:pt x="1003967" y="0"/>
                </a:lnTo>
                <a:lnTo>
                  <a:pt x="1003967" y="936767"/>
                </a:lnTo>
                <a:lnTo>
                  <a:pt x="0" y="93676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64391" t="-11432" r="-24459" b="-11485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30" name="Freeform 30"/>
          <p:cNvSpPr/>
          <p:nvPr/>
        </p:nvSpPr>
        <p:spPr>
          <a:xfrm>
            <a:off x="3400898" y="7818008"/>
            <a:ext cx="1022731" cy="936767"/>
          </a:xfrm>
          <a:custGeom>
            <a:avLst/>
            <a:gdLst/>
            <a:ahLst/>
            <a:cxnLst/>
            <a:rect l="l" t="t" r="r" b="b"/>
            <a:pathLst>
              <a:path w="1022731" h="936767">
                <a:moveTo>
                  <a:pt x="0" y="0"/>
                </a:moveTo>
                <a:lnTo>
                  <a:pt x="1022731" y="0"/>
                </a:lnTo>
                <a:lnTo>
                  <a:pt x="1022731" y="936767"/>
                </a:lnTo>
                <a:lnTo>
                  <a:pt x="0" y="93676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7174" t="-8817" r="-8156" b="-13969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31" name="Freeform 31"/>
          <p:cNvSpPr/>
          <p:nvPr/>
        </p:nvSpPr>
        <p:spPr>
          <a:xfrm>
            <a:off x="4899879" y="7818008"/>
            <a:ext cx="985348" cy="936767"/>
          </a:xfrm>
          <a:custGeom>
            <a:avLst/>
            <a:gdLst/>
            <a:ahLst/>
            <a:cxnLst/>
            <a:rect l="l" t="t" r="r" b="b"/>
            <a:pathLst>
              <a:path w="985348" h="936767">
                <a:moveTo>
                  <a:pt x="0" y="0"/>
                </a:moveTo>
                <a:lnTo>
                  <a:pt x="985348" y="0"/>
                </a:lnTo>
                <a:lnTo>
                  <a:pt x="985348" y="936767"/>
                </a:lnTo>
                <a:lnTo>
                  <a:pt x="0" y="93676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3762" t="-3957" r="-13047" b="-19669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32" name="Freeform 32"/>
          <p:cNvSpPr/>
          <p:nvPr/>
        </p:nvSpPr>
        <p:spPr>
          <a:xfrm>
            <a:off x="6399577" y="7818861"/>
            <a:ext cx="989603" cy="935914"/>
          </a:xfrm>
          <a:custGeom>
            <a:avLst/>
            <a:gdLst/>
            <a:ahLst/>
            <a:cxnLst/>
            <a:rect l="l" t="t" r="r" b="b"/>
            <a:pathLst>
              <a:path w="989603" h="935914">
                <a:moveTo>
                  <a:pt x="0" y="0"/>
                </a:moveTo>
                <a:lnTo>
                  <a:pt x="989603" y="0"/>
                </a:lnTo>
                <a:lnTo>
                  <a:pt x="989603" y="935914"/>
                </a:lnTo>
                <a:lnTo>
                  <a:pt x="0" y="93591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13133" t="-7592" r="-296436" b="-13400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33" name="Freeform 33"/>
          <p:cNvSpPr/>
          <p:nvPr/>
        </p:nvSpPr>
        <p:spPr>
          <a:xfrm>
            <a:off x="1404573" y="9059575"/>
            <a:ext cx="952743" cy="980910"/>
          </a:xfrm>
          <a:custGeom>
            <a:avLst/>
            <a:gdLst/>
            <a:ahLst/>
            <a:cxnLst/>
            <a:rect l="l" t="t" r="r" b="b"/>
            <a:pathLst>
              <a:path w="952743" h="980910">
                <a:moveTo>
                  <a:pt x="0" y="0"/>
                </a:moveTo>
                <a:lnTo>
                  <a:pt x="952743" y="0"/>
                </a:lnTo>
                <a:lnTo>
                  <a:pt x="952743" y="980910"/>
                </a:lnTo>
                <a:lnTo>
                  <a:pt x="0" y="98091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168681" t="-5551" r="-15105" b="-10563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34" name="Freeform 34"/>
          <p:cNvSpPr/>
          <p:nvPr/>
        </p:nvSpPr>
        <p:spPr>
          <a:xfrm>
            <a:off x="7903530" y="7818008"/>
            <a:ext cx="994110" cy="936767"/>
          </a:xfrm>
          <a:custGeom>
            <a:avLst/>
            <a:gdLst/>
            <a:ahLst/>
            <a:cxnLst/>
            <a:rect l="l" t="t" r="r" b="b"/>
            <a:pathLst>
              <a:path w="994110" h="936767">
                <a:moveTo>
                  <a:pt x="0" y="0"/>
                </a:moveTo>
                <a:lnTo>
                  <a:pt x="994110" y="0"/>
                </a:lnTo>
                <a:lnTo>
                  <a:pt x="994110" y="936767"/>
                </a:lnTo>
                <a:lnTo>
                  <a:pt x="0" y="936767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18039" t="-6809" r="-157536" b="-16386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35" name="Freeform 35"/>
          <p:cNvSpPr/>
          <p:nvPr/>
        </p:nvSpPr>
        <p:spPr>
          <a:xfrm>
            <a:off x="2658574" y="9059575"/>
            <a:ext cx="1032210" cy="980910"/>
          </a:xfrm>
          <a:custGeom>
            <a:avLst/>
            <a:gdLst/>
            <a:ahLst/>
            <a:cxnLst/>
            <a:rect l="l" t="t" r="r" b="b"/>
            <a:pathLst>
              <a:path w="1032210" h="980910">
                <a:moveTo>
                  <a:pt x="0" y="0"/>
                </a:moveTo>
                <a:lnTo>
                  <a:pt x="1032210" y="0"/>
                </a:lnTo>
                <a:lnTo>
                  <a:pt x="1032210" y="980910"/>
                </a:lnTo>
                <a:lnTo>
                  <a:pt x="0" y="98091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t="-2985" b="-2985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36" name="Freeform 36"/>
          <p:cNvSpPr/>
          <p:nvPr/>
        </p:nvSpPr>
        <p:spPr>
          <a:xfrm>
            <a:off x="4100359" y="9059575"/>
            <a:ext cx="1016590" cy="980910"/>
          </a:xfrm>
          <a:custGeom>
            <a:avLst/>
            <a:gdLst/>
            <a:ahLst/>
            <a:cxnLst/>
            <a:rect l="l" t="t" r="r" b="b"/>
            <a:pathLst>
              <a:path w="1016590" h="980910">
                <a:moveTo>
                  <a:pt x="0" y="0"/>
                </a:moveTo>
                <a:lnTo>
                  <a:pt x="1016590" y="0"/>
                </a:lnTo>
                <a:lnTo>
                  <a:pt x="1016590" y="980910"/>
                </a:lnTo>
                <a:lnTo>
                  <a:pt x="0" y="98091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11224" t="-9157" r="-10583" b="-15670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37" name="Freeform 37"/>
          <p:cNvSpPr/>
          <p:nvPr/>
        </p:nvSpPr>
        <p:spPr>
          <a:xfrm>
            <a:off x="5526524" y="9069100"/>
            <a:ext cx="989603" cy="980910"/>
          </a:xfrm>
          <a:custGeom>
            <a:avLst/>
            <a:gdLst/>
            <a:ahLst/>
            <a:cxnLst/>
            <a:rect l="l" t="t" r="r" b="b"/>
            <a:pathLst>
              <a:path w="989603" h="980910">
                <a:moveTo>
                  <a:pt x="0" y="0"/>
                </a:moveTo>
                <a:lnTo>
                  <a:pt x="989602" y="0"/>
                </a:lnTo>
                <a:lnTo>
                  <a:pt x="989602" y="980910"/>
                </a:lnTo>
                <a:lnTo>
                  <a:pt x="0" y="98091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b="-886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38" name="Freeform 38"/>
          <p:cNvSpPr/>
          <p:nvPr/>
        </p:nvSpPr>
        <p:spPr>
          <a:xfrm>
            <a:off x="6926432" y="9069100"/>
            <a:ext cx="977098" cy="980910"/>
          </a:xfrm>
          <a:custGeom>
            <a:avLst/>
            <a:gdLst/>
            <a:ahLst/>
            <a:cxnLst/>
            <a:rect l="l" t="t" r="r" b="b"/>
            <a:pathLst>
              <a:path w="977098" h="980910">
                <a:moveTo>
                  <a:pt x="0" y="0"/>
                </a:moveTo>
                <a:lnTo>
                  <a:pt x="977098" y="0"/>
                </a:lnTo>
                <a:lnTo>
                  <a:pt x="977098" y="980910"/>
                </a:lnTo>
                <a:lnTo>
                  <a:pt x="0" y="98091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160450" t="-3176" r="-6112" b="-11118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39" name="TextBox 39"/>
          <p:cNvSpPr txBox="1"/>
          <p:nvPr/>
        </p:nvSpPr>
        <p:spPr>
          <a:xfrm>
            <a:off x="6361477" y="1269300"/>
            <a:ext cx="5255747" cy="178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4" lvl="1" indent="-313057">
              <a:lnSpc>
                <a:spcPts val="4727"/>
              </a:lnSpc>
              <a:buFont typeface="Arial"/>
              <a:buChar char="•"/>
            </a:pPr>
            <a:r>
              <a:rPr lang="en-US" sz="2900" spc="58" dirty="0">
                <a:solidFill>
                  <a:srgbClr val="FFFFFF"/>
                </a:solidFill>
                <a:latin typeface="Poppins Bold"/>
              </a:rPr>
              <a:t>29 Corporate Members supporting the </a:t>
            </a:r>
            <a:r>
              <a:rPr lang="en-US" sz="2900" spc="58" dirty="0" err="1">
                <a:solidFill>
                  <a:srgbClr val="FFFFFF"/>
                </a:solidFill>
                <a:latin typeface="Poppins Bold"/>
              </a:rPr>
              <a:t>organisation</a:t>
            </a:r>
            <a:endParaRPr lang="en-US" sz="2900" spc="58" dirty="0">
              <a:solidFill>
                <a:srgbClr val="FFFFFF"/>
              </a:solidFill>
              <a:latin typeface="Poppi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/>
      <p:bldP spid="7" grpId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BE"/>
          </a:p>
        </p:txBody>
      </p:sp>
      <p:sp>
        <p:nvSpPr>
          <p:cNvPr id="3" name="Freeform 3"/>
          <p:cNvSpPr/>
          <p:nvPr/>
        </p:nvSpPr>
        <p:spPr>
          <a:xfrm flipH="1">
            <a:off x="6305562" y="-995510"/>
            <a:ext cx="12278020" cy="12278020"/>
          </a:xfrm>
          <a:custGeom>
            <a:avLst/>
            <a:gdLst/>
            <a:ahLst/>
            <a:cxnLst/>
            <a:rect l="l" t="t" r="r" b="b"/>
            <a:pathLst>
              <a:path w="12278020" h="12278020">
                <a:moveTo>
                  <a:pt x="12278019" y="0"/>
                </a:moveTo>
                <a:lnTo>
                  <a:pt x="0" y="0"/>
                </a:lnTo>
                <a:lnTo>
                  <a:pt x="0" y="12278020"/>
                </a:lnTo>
                <a:lnTo>
                  <a:pt x="12278019" y="12278020"/>
                </a:lnTo>
                <a:lnTo>
                  <a:pt x="12278019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4" name="AutoShape 4"/>
          <p:cNvSpPr/>
          <p:nvPr/>
        </p:nvSpPr>
        <p:spPr>
          <a:xfrm>
            <a:off x="6305562" y="1028700"/>
            <a:ext cx="15921144" cy="2408804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062149" y="-203728"/>
            <a:ext cx="8944351" cy="10694456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/>
              <a:stretch>
                <a:fillRect l="-34502" r="-45977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7" name="AutoShape 7"/>
          <p:cNvSpPr/>
          <p:nvPr/>
        </p:nvSpPr>
        <p:spPr>
          <a:xfrm rot="-2700000">
            <a:off x="-2268253" y="-1037381"/>
            <a:ext cx="5293007" cy="2487400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1302026" cy="1302026"/>
          </a:xfrm>
          <a:custGeom>
            <a:avLst/>
            <a:gdLst/>
            <a:ahLst/>
            <a:cxnLst/>
            <a:rect l="l" t="t" r="r" b="b"/>
            <a:pathLst>
              <a:path w="1302026" h="1302026">
                <a:moveTo>
                  <a:pt x="0" y="0"/>
                </a:moveTo>
                <a:lnTo>
                  <a:pt x="1302026" y="0"/>
                </a:lnTo>
                <a:lnTo>
                  <a:pt x="1302026" y="1302026"/>
                </a:lnTo>
                <a:lnTo>
                  <a:pt x="0" y="13020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9" name="Group 9"/>
          <p:cNvGrpSpPr/>
          <p:nvPr/>
        </p:nvGrpSpPr>
        <p:grpSpPr>
          <a:xfrm>
            <a:off x="1633063" y="3736000"/>
            <a:ext cx="7850571" cy="6551000"/>
            <a:chOff x="0" y="0"/>
            <a:chExt cx="10467428" cy="8734666"/>
          </a:xfrm>
        </p:grpSpPr>
        <p:sp>
          <p:nvSpPr>
            <p:cNvPr id="10" name="Freeform 10"/>
            <p:cNvSpPr/>
            <p:nvPr/>
          </p:nvSpPr>
          <p:spPr>
            <a:xfrm>
              <a:off x="3865274" y="287999"/>
              <a:ext cx="3151475" cy="2184545"/>
            </a:xfrm>
            <a:custGeom>
              <a:avLst/>
              <a:gdLst/>
              <a:ahLst/>
              <a:cxnLst/>
              <a:rect l="l" t="t" r="r" b="b"/>
              <a:pathLst>
                <a:path w="3151475" h="2184545">
                  <a:moveTo>
                    <a:pt x="0" y="0"/>
                  </a:moveTo>
                  <a:lnTo>
                    <a:pt x="3151475" y="0"/>
                  </a:lnTo>
                  <a:lnTo>
                    <a:pt x="3151475" y="2184545"/>
                  </a:lnTo>
                  <a:lnTo>
                    <a:pt x="0" y="2184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3705248"/>
              <a:ext cx="3951080" cy="1392018"/>
            </a:xfrm>
            <a:custGeom>
              <a:avLst/>
              <a:gdLst/>
              <a:ahLst/>
              <a:cxnLst/>
              <a:rect l="l" t="t" r="r" b="b"/>
              <a:pathLst>
                <a:path w="3951080" h="1392018">
                  <a:moveTo>
                    <a:pt x="0" y="0"/>
                  </a:moveTo>
                  <a:lnTo>
                    <a:pt x="3951080" y="0"/>
                  </a:lnTo>
                  <a:lnTo>
                    <a:pt x="3951080" y="1392018"/>
                  </a:lnTo>
                  <a:lnTo>
                    <a:pt x="0" y="1392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55310" y="287999"/>
              <a:ext cx="2887064" cy="2184545"/>
            </a:xfrm>
            <a:custGeom>
              <a:avLst/>
              <a:gdLst/>
              <a:ahLst/>
              <a:cxnLst/>
              <a:rect l="l" t="t" r="r" b="b"/>
              <a:pathLst>
                <a:path w="2887064" h="2184545">
                  <a:moveTo>
                    <a:pt x="0" y="0"/>
                  </a:moveTo>
                  <a:lnTo>
                    <a:pt x="2887064" y="0"/>
                  </a:lnTo>
                  <a:lnTo>
                    <a:pt x="2887064" y="2184545"/>
                  </a:lnTo>
                  <a:lnTo>
                    <a:pt x="0" y="2184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7739523" y="6169601"/>
              <a:ext cx="2005130" cy="2005130"/>
            </a:xfrm>
            <a:custGeom>
              <a:avLst/>
              <a:gdLst/>
              <a:ahLst/>
              <a:cxnLst/>
              <a:rect l="l" t="t" r="r" b="b"/>
              <a:pathLst>
                <a:path w="2005130" h="2005130">
                  <a:moveTo>
                    <a:pt x="0" y="0"/>
                  </a:moveTo>
                  <a:lnTo>
                    <a:pt x="2005130" y="0"/>
                  </a:lnTo>
                  <a:lnTo>
                    <a:pt x="2005130" y="2005131"/>
                  </a:lnTo>
                  <a:lnTo>
                    <a:pt x="0" y="2005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016749" y="0"/>
              <a:ext cx="3450679" cy="2760543"/>
            </a:xfrm>
            <a:custGeom>
              <a:avLst/>
              <a:gdLst/>
              <a:ahLst/>
              <a:cxnLst/>
              <a:rect l="l" t="t" r="r" b="b"/>
              <a:pathLst>
                <a:path w="3450679" h="2760543">
                  <a:moveTo>
                    <a:pt x="0" y="0"/>
                  </a:moveTo>
                  <a:lnTo>
                    <a:pt x="3450679" y="0"/>
                  </a:lnTo>
                  <a:lnTo>
                    <a:pt x="3450679" y="2760543"/>
                  </a:lnTo>
                  <a:lnTo>
                    <a:pt x="0" y="2760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407489" y="6496921"/>
              <a:ext cx="4067045" cy="1671228"/>
            </a:xfrm>
            <a:custGeom>
              <a:avLst/>
              <a:gdLst/>
              <a:ahLst/>
              <a:cxnLst/>
              <a:rect l="l" t="t" r="r" b="b"/>
              <a:pathLst>
                <a:path w="4067045" h="1671228">
                  <a:moveTo>
                    <a:pt x="0" y="0"/>
                  </a:moveTo>
                  <a:lnTo>
                    <a:pt x="4067045" y="0"/>
                  </a:lnTo>
                  <a:lnTo>
                    <a:pt x="4067045" y="1671228"/>
                  </a:lnTo>
                  <a:lnTo>
                    <a:pt x="0" y="167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3991162" y="2951407"/>
              <a:ext cx="2899699" cy="2899699"/>
            </a:xfrm>
            <a:custGeom>
              <a:avLst/>
              <a:gdLst/>
              <a:ahLst/>
              <a:cxnLst/>
              <a:rect l="l" t="t" r="r" b="b"/>
              <a:pathLst>
                <a:path w="2899699" h="2899699">
                  <a:moveTo>
                    <a:pt x="0" y="0"/>
                  </a:moveTo>
                  <a:lnTo>
                    <a:pt x="2899699" y="0"/>
                  </a:lnTo>
                  <a:lnTo>
                    <a:pt x="2899699" y="2899700"/>
                  </a:lnTo>
                  <a:lnTo>
                    <a:pt x="0" y="2899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37305" y="5609667"/>
              <a:ext cx="3676470" cy="3125000"/>
            </a:xfrm>
            <a:custGeom>
              <a:avLst/>
              <a:gdLst/>
              <a:ahLst/>
              <a:cxnLst/>
              <a:rect l="l" t="t" r="r" b="b"/>
              <a:pathLst>
                <a:path w="3676470" h="3125000">
                  <a:moveTo>
                    <a:pt x="0" y="0"/>
                  </a:moveTo>
                  <a:lnTo>
                    <a:pt x="3676470" y="0"/>
                  </a:lnTo>
                  <a:lnTo>
                    <a:pt x="3676470" y="3124999"/>
                  </a:lnTo>
                  <a:lnTo>
                    <a:pt x="0" y="312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7586435" y="3252565"/>
              <a:ext cx="2311307" cy="2425013"/>
            </a:xfrm>
            <a:custGeom>
              <a:avLst/>
              <a:gdLst/>
              <a:ahLst/>
              <a:cxnLst/>
              <a:rect l="l" t="t" r="r" b="b"/>
              <a:pathLst>
                <a:path w="2311307" h="2425013">
                  <a:moveTo>
                    <a:pt x="0" y="0"/>
                  </a:moveTo>
                  <a:lnTo>
                    <a:pt x="2311307" y="0"/>
                  </a:lnTo>
                  <a:lnTo>
                    <a:pt x="2311307" y="2425014"/>
                  </a:lnTo>
                  <a:lnTo>
                    <a:pt x="0" y="2425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02026" y="1426853"/>
            <a:ext cx="5487426" cy="158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6000" spc="-354" dirty="0">
                <a:solidFill>
                  <a:srgbClr val="05276E"/>
                </a:solidFill>
                <a:latin typeface="Poppins Bold"/>
              </a:rPr>
              <a:t>ENS Global Network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522695" y="1111526"/>
            <a:ext cx="5921876" cy="2065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04"/>
              </a:lnSpc>
            </a:pPr>
            <a:r>
              <a:rPr lang="en-US" sz="3200" spc="64">
                <a:solidFill>
                  <a:srgbClr val="FFFFFF"/>
                </a:solidFill>
                <a:latin typeface="Poppins"/>
              </a:rPr>
              <a:t>ENS has strong partnerships  with many international nuclear agencies and NGOs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9" grpId="0"/>
      <p:bldP spid="19" grpId="1"/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BE"/>
          </a:p>
        </p:txBody>
      </p:sp>
      <p:sp>
        <p:nvSpPr>
          <p:cNvPr id="3" name="Freeform 3"/>
          <p:cNvSpPr/>
          <p:nvPr/>
        </p:nvSpPr>
        <p:spPr>
          <a:xfrm flipH="1">
            <a:off x="6305562" y="-995510"/>
            <a:ext cx="12278020" cy="12278020"/>
          </a:xfrm>
          <a:custGeom>
            <a:avLst/>
            <a:gdLst/>
            <a:ahLst/>
            <a:cxnLst/>
            <a:rect l="l" t="t" r="r" b="b"/>
            <a:pathLst>
              <a:path w="12278020" h="12278020">
                <a:moveTo>
                  <a:pt x="12278019" y="0"/>
                </a:moveTo>
                <a:lnTo>
                  <a:pt x="0" y="0"/>
                </a:lnTo>
                <a:lnTo>
                  <a:pt x="0" y="12278020"/>
                </a:lnTo>
                <a:lnTo>
                  <a:pt x="12278019" y="12278020"/>
                </a:lnTo>
                <a:lnTo>
                  <a:pt x="12278019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4" name="AutoShape 4"/>
          <p:cNvSpPr/>
          <p:nvPr/>
        </p:nvSpPr>
        <p:spPr>
          <a:xfrm>
            <a:off x="1028700" y="3703457"/>
            <a:ext cx="16230600" cy="5554843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639230" y="-203728"/>
            <a:ext cx="8944351" cy="10694456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5"/>
              <a:stretch>
                <a:fillRect l="-29597" r="-49679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431471"/>
            <a:ext cx="9908651" cy="893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71"/>
              </a:lnSpc>
            </a:pPr>
            <a:r>
              <a:rPr lang="en-US" sz="6399" spc="-377" dirty="0">
                <a:solidFill>
                  <a:srgbClr val="05276E"/>
                </a:solidFill>
                <a:latin typeface="Poppins Bold"/>
              </a:rPr>
              <a:t>ENS High Scientific Council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141538"/>
            <a:ext cx="9057620" cy="5269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just">
              <a:lnSpc>
                <a:spcPts val="4559"/>
              </a:lnSpc>
              <a:buFont typeface="Arial"/>
              <a:buChar char="•"/>
            </a:pPr>
            <a:r>
              <a:rPr lang="en-US" sz="2999" spc="59" dirty="0">
                <a:solidFill>
                  <a:srgbClr val="FFFFFF"/>
                </a:solidFill>
                <a:latin typeface="Poppins"/>
              </a:rPr>
              <a:t>21 scientists of high repute from 16 European Countries</a:t>
            </a:r>
          </a:p>
          <a:p>
            <a:pPr algn="just">
              <a:lnSpc>
                <a:spcPts val="4559"/>
              </a:lnSpc>
            </a:pPr>
            <a:endParaRPr lang="en-US" sz="2999" spc="59" dirty="0">
              <a:solidFill>
                <a:srgbClr val="FFFFFF"/>
              </a:solidFill>
              <a:latin typeface="Poppins"/>
            </a:endParaRPr>
          </a:p>
          <a:p>
            <a:pPr marL="647698" lvl="1" indent="-323849" algn="just">
              <a:lnSpc>
                <a:spcPts val="4559"/>
              </a:lnSpc>
              <a:buFont typeface="Arial"/>
              <a:buChar char="•"/>
            </a:pPr>
            <a:r>
              <a:rPr lang="en-US" sz="2999" spc="59" dirty="0">
                <a:solidFill>
                  <a:srgbClr val="FFFFFF"/>
                </a:solidFill>
                <a:latin typeface="Poppins Bold"/>
              </a:rPr>
              <a:t>Position Papers </a:t>
            </a:r>
            <a:r>
              <a:rPr lang="en-US" sz="2999" spc="59" dirty="0">
                <a:solidFill>
                  <a:srgbClr val="FFFFFF"/>
                </a:solidFill>
                <a:latin typeface="Poppins"/>
              </a:rPr>
              <a:t>on key topics of interest to the society (climate change, hydrogen production, safety ...)</a:t>
            </a:r>
          </a:p>
          <a:p>
            <a:pPr marL="323849" lvl="1" algn="just">
              <a:lnSpc>
                <a:spcPts val="4559"/>
              </a:lnSpc>
            </a:pPr>
            <a:endParaRPr lang="en-US" sz="2999" spc="59" dirty="0">
              <a:solidFill>
                <a:srgbClr val="FFFFFF"/>
              </a:solidFill>
              <a:latin typeface="Poppins"/>
            </a:endParaRPr>
          </a:p>
          <a:p>
            <a:pPr marL="647698" lvl="1" indent="-323849" algn="just">
              <a:lnSpc>
                <a:spcPts val="4559"/>
              </a:lnSpc>
              <a:buFont typeface="Arial"/>
              <a:buChar char="•"/>
            </a:pPr>
            <a:r>
              <a:rPr lang="en-US" sz="2999" spc="59" dirty="0">
                <a:solidFill>
                  <a:srgbClr val="FFFFFF"/>
                </a:solidFill>
                <a:latin typeface="Poppins"/>
              </a:rPr>
              <a:t>ENS PhD Award</a:t>
            </a:r>
          </a:p>
          <a:p>
            <a:pPr algn="just">
              <a:lnSpc>
                <a:spcPts val="4559"/>
              </a:lnSpc>
            </a:pPr>
            <a:endParaRPr lang="en-US" sz="2999" spc="59" dirty="0">
              <a:solidFill>
                <a:srgbClr val="FFFFFF"/>
              </a:solidFill>
              <a:latin typeface="Poppin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-2372538" y="-2544471"/>
            <a:ext cx="5501578" cy="5501578"/>
            <a:chOff x="0" y="0"/>
            <a:chExt cx="7335438" cy="7335438"/>
          </a:xfrm>
        </p:grpSpPr>
        <p:sp>
          <p:nvSpPr>
            <p:cNvPr id="10" name="AutoShape 10"/>
            <p:cNvSpPr/>
            <p:nvPr/>
          </p:nvSpPr>
          <p:spPr>
            <a:xfrm rot="-2700000">
              <a:off x="139048" y="2009452"/>
              <a:ext cx="7057342" cy="3316533"/>
            </a:xfrm>
            <a:prstGeom prst="rect">
              <a:avLst/>
            </a:prstGeom>
            <a:solidFill>
              <a:srgbClr val="05276E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163384" y="3392627"/>
              <a:ext cx="1723776" cy="1723776"/>
            </a:xfrm>
            <a:custGeom>
              <a:avLst/>
              <a:gdLst/>
              <a:ahLst/>
              <a:cxnLst/>
              <a:rect l="l" t="t" r="r" b="b"/>
              <a:pathLst>
                <a:path w="1723776" h="1723776">
                  <a:moveTo>
                    <a:pt x="0" y="0"/>
                  </a:moveTo>
                  <a:lnTo>
                    <a:pt x="1723777" y="0"/>
                  </a:lnTo>
                  <a:lnTo>
                    <a:pt x="1723777" y="1723776"/>
                  </a:lnTo>
                  <a:lnTo>
                    <a:pt x="0" y="172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/>
      <p:bldP spid="7" grpId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BE"/>
          </a:p>
        </p:txBody>
      </p:sp>
      <p:sp>
        <p:nvSpPr>
          <p:cNvPr id="3" name="Freeform 3"/>
          <p:cNvSpPr/>
          <p:nvPr/>
        </p:nvSpPr>
        <p:spPr>
          <a:xfrm flipH="1">
            <a:off x="6009980" y="-995577"/>
            <a:ext cx="12278020" cy="12278020"/>
          </a:xfrm>
          <a:custGeom>
            <a:avLst/>
            <a:gdLst/>
            <a:ahLst/>
            <a:cxnLst/>
            <a:rect l="l" t="t" r="r" b="b"/>
            <a:pathLst>
              <a:path w="12278020" h="12278020">
                <a:moveTo>
                  <a:pt x="12278019" y="0"/>
                </a:moveTo>
                <a:lnTo>
                  <a:pt x="0" y="0"/>
                </a:lnTo>
                <a:lnTo>
                  <a:pt x="0" y="12278020"/>
                </a:lnTo>
                <a:lnTo>
                  <a:pt x="12278019" y="12278020"/>
                </a:lnTo>
                <a:lnTo>
                  <a:pt x="12278019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4" name="AutoShape 4"/>
          <p:cNvSpPr/>
          <p:nvPr/>
        </p:nvSpPr>
        <p:spPr>
          <a:xfrm>
            <a:off x="1028700" y="3703457"/>
            <a:ext cx="16230600" cy="5554843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639230" y="-203728"/>
            <a:ext cx="8944351" cy="10694456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/>
              <a:stretch>
                <a:fillRect l="-4110" t="-33384" r="-35965" b="-22818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273342"/>
            <a:ext cx="9908651" cy="164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71"/>
              </a:lnSpc>
            </a:pPr>
            <a:r>
              <a:rPr lang="en-US" sz="6399" spc="-377" dirty="0">
                <a:solidFill>
                  <a:srgbClr val="05276E"/>
                </a:solidFill>
                <a:latin typeface="Poppins Bold"/>
              </a:rPr>
              <a:t>A trustworthy source of information on nuclear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2372538" y="-2544471"/>
            <a:ext cx="5501578" cy="5501578"/>
            <a:chOff x="0" y="0"/>
            <a:chExt cx="7335438" cy="7335438"/>
          </a:xfrm>
        </p:grpSpPr>
        <p:sp>
          <p:nvSpPr>
            <p:cNvPr id="9" name="AutoShape 9"/>
            <p:cNvSpPr/>
            <p:nvPr/>
          </p:nvSpPr>
          <p:spPr>
            <a:xfrm rot="-2700000">
              <a:off x="139048" y="2009452"/>
              <a:ext cx="7057342" cy="3316533"/>
            </a:xfrm>
            <a:prstGeom prst="rect">
              <a:avLst/>
            </a:prstGeom>
            <a:solidFill>
              <a:srgbClr val="05276E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163384" y="3392627"/>
              <a:ext cx="1723776" cy="1723776"/>
            </a:xfrm>
            <a:custGeom>
              <a:avLst/>
              <a:gdLst/>
              <a:ahLst/>
              <a:cxnLst/>
              <a:rect l="l" t="t" r="r" b="b"/>
              <a:pathLst>
                <a:path w="1723776" h="1723776">
                  <a:moveTo>
                    <a:pt x="0" y="0"/>
                  </a:moveTo>
                  <a:lnTo>
                    <a:pt x="1723777" y="0"/>
                  </a:lnTo>
                  <a:lnTo>
                    <a:pt x="1723777" y="1723776"/>
                  </a:lnTo>
                  <a:lnTo>
                    <a:pt x="0" y="172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56614" y="4141538"/>
            <a:ext cx="8831389" cy="456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just">
              <a:lnSpc>
                <a:spcPts val="4559"/>
              </a:lnSpc>
              <a:buFont typeface="Arial"/>
              <a:buChar char="•"/>
            </a:pPr>
            <a:r>
              <a:rPr lang="en-US" sz="2999" spc="59">
                <a:solidFill>
                  <a:srgbClr val="FFFFFF"/>
                </a:solidFill>
                <a:latin typeface="Poppins Bold"/>
              </a:rPr>
              <a:t>International media</a:t>
            </a:r>
            <a:r>
              <a:rPr lang="en-US" sz="2999" spc="59">
                <a:solidFill>
                  <a:srgbClr val="FFFFFF"/>
                </a:solidFill>
                <a:latin typeface="Poppins"/>
              </a:rPr>
              <a:t> turns to ENS for its trusted, scientific, and technical insights on nuclear events</a:t>
            </a:r>
          </a:p>
          <a:p>
            <a:pPr algn="just">
              <a:lnSpc>
                <a:spcPts val="4559"/>
              </a:lnSpc>
            </a:pPr>
            <a:endParaRPr lang="en-US" sz="2999" spc="59">
              <a:solidFill>
                <a:srgbClr val="FFFFFF"/>
              </a:solidFill>
              <a:latin typeface="Poppins"/>
            </a:endParaRPr>
          </a:p>
          <a:p>
            <a:pPr algn="just">
              <a:lnSpc>
                <a:spcPts val="4559"/>
              </a:lnSpc>
            </a:pPr>
            <a:endParaRPr lang="en-US" sz="2999" spc="59">
              <a:solidFill>
                <a:srgbClr val="FFFFFF"/>
              </a:solidFill>
              <a:latin typeface="Poppins"/>
            </a:endParaRPr>
          </a:p>
          <a:p>
            <a:pPr marL="647698" lvl="1" indent="-323849" algn="just">
              <a:lnSpc>
                <a:spcPts val="4559"/>
              </a:lnSpc>
              <a:buFont typeface="Arial"/>
              <a:buChar char="•"/>
            </a:pPr>
            <a:r>
              <a:rPr lang="en-US" sz="2999" spc="59">
                <a:solidFill>
                  <a:srgbClr val="FFFFFF"/>
                </a:solidFill>
                <a:latin typeface="Poppins Bold"/>
              </a:rPr>
              <a:t>ENS Glossary and Nuclear Basics</a:t>
            </a:r>
            <a:r>
              <a:rPr lang="en-US" sz="2999" spc="59">
                <a:solidFill>
                  <a:srgbClr val="FFFFFF"/>
                </a:solidFill>
                <a:latin typeface="Poppins"/>
              </a:rPr>
              <a:t> on ENS website serve as </a:t>
            </a:r>
            <a:r>
              <a:rPr lang="en-US" sz="2999" spc="59">
                <a:solidFill>
                  <a:srgbClr val="FFFFFF"/>
                </a:solidFill>
                <a:latin typeface="Poppins Bold"/>
              </a:rPr>
              <a:t>essential references</a:t>
            </a:r>
            <a:r>
              <a:rPr lang="en-US" sz="2999" spc="59">
                <a:solidFill>
                  <a:srgbClr val="FFFFFF"/>
                </a:solidFill>
                <a:latin typeface="Poppins"/>
              </a:rPr>
              <a:t> for </a:t>
            </a:r>
            <a:r>
              <a:rPr lang="en-US" sz="2999" spc="59">
                <a:solidFill>
                  <a:srgbClr val="FFFFFF"/>
                </a:solidFill>
                <a:latin typeface="Poppins Bold"/>
              </a:rPr>
              <a:t>education </a:t>
            </a:r>
            <a:r>
              <a:rPr lang="en-US" sz="2999" spc="59">
                <a:solidFill>
                  <a:srgbClr val="FFFFFF"/>
                </a:solidFill>
                <a:latin typeface="Poppins"/>
              </a:rPr>
              <a:t>and</a:t>
            </a:r>
            <a:r>
              <a:rPr lang="en-US" sz="2999" spc="59">
                <a:solidFill>
                  <a:srgbClr val="FFFFFF"/>
                </a:solidFill>
                <a:latin typeface="Poppins Bold"/>
              </a:rPr>
              <a:t> general public</a:t>
            </a:r>
            <a:r>
              <a:rPr lang="en-US" sz="2999" spc="59">
                <a:solidFill>
                  <a:srgbClr val="FFFFFF"/>
                </a:solidFill>
                <a:latin typeface="Poppi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/>
      <p:bldP spid="7" grpId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  <p:txBody>
          <a:bodyPr/>
          <a:lstStyle/>
          <a:p>
            <a:endParaRPr lang="en-BE"/>
          </a:p>
        </p:txBody>
      </p:sp>
      <p:sp>
        <p:nvSpPr>
          <p:cNvPr id="3" name="Freeform 3"/>
          <p:cNvSpPr/>
          <p:nvPr/>
        </p:nvSpPr>
        <p:spPr>
          <a:xfrm flipH="1">
            <a:off x="6305562" y="-995510"/>
            <a:ext cx="12278020" cy="12278020"/>
          </a:xfrm>
          <a:custGeom>
            <a:avLst/>
            <a:gdLst/>
            <a:ahLst/>
            <a:cxnLst/>
            <a:rect l="l" t="t" r="r" b="b"/>
            <a:pathLst>
              <a:path w="12278020" h="12278020">
                <a:moveTo>
                  <a:pt x="12278019" y="0"/>
                </a:moveTo>
                <a:lnTo>
                  <a:pt x="0" y="0"/>
                </a:lnTo>
                <a:lnTo>
                  <a:pt x="0" y="12278020"/>
                </a:lnTo>
                <a:lnTo>
                  <a:pt x="12278019" y="12278020"/>
                </a:lnTo>
                <a:lnTo>
                  <a:pt x="12278019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4" name="AutoShape 4"/>
          <p:cNvSpPr/>
          <p:nvPr/>
        </p:nvSpPr>
        <p:spPr>
          <a:xfrm>
            <a:off x="1028700" y="3703457"/>
            <a:ext cx="16230600" cy="5554843"/>
          </a:xfrm>
          <a:prstGeom prst="rect">
            <a:avLst/>
          </a:prstGeom>
          <a:solidFill>
            <a:srgbClr val="05276E"/>
          </a:solidFill>
        </p:spPr>
        <p:txBody>
          <a:bodyPr/>
          <a:lstStyle/>
          <a:p>
            <a:endParaRPr lang="en-B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639230" y="-203728"/>
            <a:ext cx="8944351" cy="10694456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/>
              <a:stretch>
                <a:fillRect l="-6891" r="-105672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2035430"/>
            <a:ext cx="9844147" cy="716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5"/>
              </a:lnSpc>
            </a:pPr>
            <a:r>
              <a:rPr lang="en-US" sz="5199" spc="-306" dirty="0">
                <a:solidFill>
                  <a:srgbClr val="05276E"/>
                </a:solidFill>
                <a:latin typeface="Poppins Bold"/>
              </a:rPr>
              <a:t>ENS conferences &amp; events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2372538" y="-2544471"/>
            <a:ext cx="5501578" cy="5501578"/>
            <a:chOff x="0" y="0"/>
            <a:chExt cx="7335438" cy="7335438"/>
          </a:xfrm>
        </p:grpSpPr>
        <p:sp>
          <p:nvSpPr>
            <p:cNvPr id="9" name="AutoShape 9"/>
            <p:cNvSpPr/>
            <p:nvPr/>
          </p:nvSpPr>
          <p:spPr>
            <a:xfrm rot="-2700000">
              <a:off x="139048" y="2009452"/>
              <a:ext cx="7057342" cy="3316533"/>
            </a:xfrm>
            <a:prstGeom prst="rect">
              <a:avLst/>
            </a:prstGeom>
            <a:solidFill>
              <a:srgbClr val="05276E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163384" y="3392627"/>
              <a:ext cx="1723776" cy="1723776"/>
            </a:xfrm>
            <a:custGeom>
              <a:avLst/>
              <a:gdLst/>
              <a:ahLst/>
              <a:cxnLst/>
              <a:rect l="l" t="t" r="r" b="b"/>
              <a:pathLst>
                <a:path w="1723776" h="1723776">
                  <a:moveTo>
                    <a:pt x="0" y="0"/>
                  </a:moveTo>
                  <a:lnTo>
                    <a:pt x="1723777" y="0"/>
                  </a:lnTo>
                  <a:lnTo>
                    <a:pt x="1723777" y="1723776"/>
                  </a:lnTo>
                  <a:lnTo>
                    <a:pt x="0" y="172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66800" y="3969453"/>
            <a:ext cx="8899492" cy="487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just">
              <a:lnSpc>
                <a:spcPts val="4324"/>
              </a:lnSpc>
              <a:buFont typeface="Arial"/>
              <a:buChar char="•"/>
            </a:pPr>
            <a:r>
              <a:rPr lang="en-US" sz="2499" spc="49" dirty="0">
                <a:solidFill>
                  <a:srgbClr val="FFFFFF"/>
                </a:solidFill>
                <a:latin typeface="Poppins"/>
              </a:rPr>
              <a:t>Every year, </a:t>
            </a:r>
            <a:r>
              <a:rPr lang="en-US" sz="2499" spc="49">
                <a:solidFill>
                  <a:srgbClr val="FFFFFF"/>
                </a:solidFill>
                <a:latin typeface="Poppins Bold"/>
              </a:rPr>
              <a:t>ENS gathers its </a:t>
            </a:r>
            <a:r>
              <a:rPr lang="en-US" sz="2499" spc="49" dirty="0">
                <a:solidFill>
                  <a:srgbClr val="FFFFFF"/>
                </a:solidFill>
                <a:latin typeface="Poppins Bold"/>
              </a:rPr>
              <a:t>active communities</a:t>
            </a:r>
            <a:r>
              <a:rPr lang="en-US" sz="2499" spc="49" dirty="0">
                <a:solidFill>
                  <a:srgbClr val="FFFFFF"/>
                </a:solidFill>
                <a:latin typeface="Poppins"/>
              </a:rPr>
              <a:t> by </a:t>
            </a:r>
            <a:r>
              <a:rPr lang="en-US" sz="2499" spc="49" dirty="0" err="1">
                <a:solidFill>
                  <a:srgbClr val="FFFFFF"/>
                </a:solidFill>
                <a:latin typeface="Poppins"/>
              </a:rPr>
              <a:t>organising</a:t>
            </a:r>
            <a:r>
              <a:rPr lang="en-US" sz="2499" spc="49" dirty="0">
                <a:solidFill>
                  <a:srgbClr val="FFFFFF"/>
                </a:solidFill>
                <a:latin typeface="Poppins"/>
              </a:rPr>
              <a:t> inspiring, high-level conferences and events.</a:t>
            </a:r>
          </a:p>
          <a:p>
            <a:pPr algn="just">
              <a:lnSpc>
                <a:spcPts val="4324"/>
              </a:lnSpc>
            </a:pPr>
            <a:endParaRPr lang="en-US" sz="2499" spc="49" dirty="0">
              <a:solidFill>
                <a:srgbClr val="FFFFFF"/>
              </a:solidFill>
              <a:latin typeface="Poppins"/>
            </a:endParaRPr>
          </a:p>
          <a:p>
            <a:pPr marL="539749" lvl="1" indent="-269875" algn="just">
              <a:lnSpc>
                <a:spcPts val="4324"/>
              </a:lnSpc>
              <a:buFont typeface="Arial"/>
              <a:buChar char="•"/>
            </a:pPr>
            <a:r>
              <a:rPr lang="en-US" sz="2499" spc="49" dirty="0">
                <a:solidFill>
                  <a:srgbClr val="FFFFFF"/>
                </a:solidFill>
                <a:latin typeface="Poppins Bold"/>
              </a:rPr>
              <a:t>ENS Conferences</a:t>
            </a:r>
            <a:r>
              <a:rPr lang="en-US" sz="2499" spc="49" dirty="0">
                <a:solidFill>
                  <a:srgbClr val="FFFFFF"/>
                </a:solidFill>
                <a:latin typeface="Poppins"/>
              </a:rPr>
              <a:t> focus on research reactors (RRFM), nuclear fuel (</a:t>
            </a:r>
            <a:r>
              <a:rPr lang="en-US" sz="2499" spc="49" dirty="0" err="1">
                <a:solidFill>
                  <a:srgbClr val="FFFFFF"/>
                </a:solidFill>
                <a:latin typeface="Poppins"/>
              </a:rPr>
              <a:t>TopFuel</a:t>
            </a:r>
            <a:r>
              <a:rPr lang="en-US" sz="2499" spc="49" dirty="0">
                <a:solidFill>
                  <a:srgbClr val="FFFFFF"/>
                </a:solidFill>
                <a:latin typeface="Poppins"/>
              </a:rPr>
              <a:t>), E&amp;T (</a:t>
            </a:r>
            <a:r>
              <a:rPr lang="en-US" sz="2499" spc="49" dirty="0" err="1">
                <a:solidFill>
                  <a:srgbClr val="FFFFFF"/>
                </a:solidFill>
                <a:latin typeface="Poppins"/>
              </a:rPr>
              <a:t>NESTet</a:t>
            </a:r>
            <a:r>
              <a:rPr lang="en-US" sz="2499" spc="49" dirty="0">
                <a:solidFill>
                  <a:srgbClr val="FFFFFF"/>
                </a:solidFill>
                <a:latin typeface="Poppins"/>
              </a:rPr>
              <a:t>) ...</a:t>
            </a:r>
          </a:p>
          <a:p>
            <a:pPr algn="just">
              <a:lnSpc>
                <a:spcPts val="4324"/>
              </a:lnSpc>
            </a:pPr>
            <a:endParaRPr lang="en-US" sz="2499" spc="49" dirty="0">
              <a:solidFill>
                <a:srgbClr val="FFFFFF"/>
              </a:solidFill>
              <a:latin typeface="Poppins"/>
            </a:endParaRPr>
          </a:p>
          <a:p>
            <a:pPr marL="539749" lvl="1" indent="-269875" algn="just">
              <a:lnSpc>
                <a:spcPts val="4324"/>
              </a:lnSpc>
              <a:buFont typeface="Arial"/>
              <a:buChar char="•"/>
            </a:pPr>
            <a:r>
              <a:rPr lang="en-US" sz="2499" spc="49" dirty="0">
                <a:solidFill>
                  <a:srgbClr val="FFFFFF"/>
                </a:solidFill>
                <a:latin typeface="Poppins Bold"/>
              </a:rPr>
              <a:t>ENS Events</a:t>
            </a:r>
            <a:r>
              <a:rPr lang="en-US" sz="2499" spc="49" dirty="0">
                <a:solidFill>
                  <a:srgbClr val="FFFFFF"/>
                </a:solidFill>
                <a:latin typeface="Poppins"/>
              </a:rPr>
              <a:t> offers deep dives into topics like space exploration, nuclear medicine 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/>
      <p:bldP spid="7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E490D905B2C141A258F8AA1C301DEF" ma:contentTypeVersion="16" ma:contentTypeDescription="Create a new document." ma:contentTypeScope="" ma:versionID="441c930359a5be612a8261deceff9376">
  <xsd:schema xmlns:xsd="http://www.w3.org/2001/XMLSchema" xmlns:xs="http://www.w3.org/2001/XMLSchema" xmlns:p="http://schemas.microsoft.com/office/2006/metadata/properties" xmlns:ns2="02a393dc-f91b-439f-99ab-3217982e21ff" xmlns:ns3="8f629166-80d4-46d6-82c2-8598a8afc311" targetNamespace="http://schemas.microsoft.com/office/2006/metadata/properties" ma:root="true" ma:fieldsID="2ccf8ea6907955f6e961253b04de6c42" ns2:_="" ns3:_="">
    <xsd:import namespace="02a393dc-f91b-439f-99ab-3217982e21ff"/>
    <xsd:import namespace="8f629166-80d4-46d6-82c2-8598a8afc3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a393dc-f91b-439f-99ab-3217982e21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6e2a962-c429-4e02-a3b1-3a35c0c1e3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629166-80d4-46d6-82c2-8598a8afc31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83C549-4F1C-4E1B-AB20-567B96980F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a393dc-f91b-439f-99ab-3217982e21ff"/>
    <ds:schemaRef ds:uri="8f629166-80d4-46d6-82c2-8598a8afc3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20D193-D8B8-4B42-8205-9AAA88ED01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725</Words>
  <Application>Microsoft Office PowerPoint</Application>
  <PresentationFormat>Personnalisé</PresentationFormat>
  <Paragraphs>123</Paragraphs>
  <Slides>18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7" baseType="lpstr">
      <vt:lpstr>Arial</vt:lpstr>
      <vt:lpstr>Poppins Bold Italics</vt:lpstr>
      <vt:lpstr>Calibri</vt:lpstr>
      <vt:lpstr>Poppins Italics</vt:lpstr>
      <vt:lpstr>Poppins Ultra-Bold</vt:lpstr>
      <vt:lpstr>Poppins Semi-Bold</vt:lpstr>
      <vt:lpstr>Poppins</vt:lpstr>
      <vt:lpstr>Poppins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Modern Company Profile Presentation</dc:title>
  <dc:creator>User2019</dc:creator>
  <cp:lastModifiedBy>Marc Deffrennes</cp:lastModifiedBy>
  <cp:revision>3</cp:revision>
  <dcterms:created xsi:type="dcterms:W3CDTF">2006-08-16T00:00:00Z</dcterms:created>
  <dcterms:modified xsi:type="dcterms:W3CDTF">2023-09-24T15:31:39Z</dcterms:modified>
  <dc:identifier>DAFtqch0Jv8</dc:identifier>
</cp:coreProperties>
</file>